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8" r:id="rId3"/>
    <p:sldId id="270" r:id="rId4"/>
    <p:sldId id="269" r:id="rId5"/>
    <p:sldId id="272" r:id="rId6"/>
    <p:sldId id="274" r:id="rId7"/>
    <p:sldId id="275" r:id="rId8"/>
    <p:sldId id="289" r:id="rId9"/>
    <p:sldId id="290" r:id="rId10"/>
    <p:sldId id="271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9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3200400" y="609600"/>
            <a:ext cx="5031698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latin typeface="Arial" pitchFamily="34" charset="0"/>
                <a:cs typeface="Arial" pitchFamily="34" charset="0"/>
              </a:rPr>
              <a:t>THE THIEF’S STORY</a:t>
            </a:r>
            <a:endParaRPr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800600" y="1981200"/>
            <a:ext cx="369924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3600" b="1" spc="10" dirty="0" smtClean="0">
                <a:latin typeface="Arial"/>
                <a:cs typeface="Arial"/>
              </a:rPr>
              <a:t>By </a:t>
            </a:r>
          </a:p>
          <a:p>
            <a:pPr marL="0">
              <a:lnSpc>
                <a:spcPct val="100000"/>
              </a:lnSpc>
            </a:pPr>
            <a:r>
              <a:rPr sz="3600" b="1" spc="10" smtClean="0">
                <a:latin typeface="Arial"/>
                <a:cs typeface="Arial"/>
              </a:rPr>
              <a:t>Ruskin </a:t>
            </a:r>
            <a:r>
              <a:rPr sz="3600" b="1" spc="10" dirty="0">
                <a:latin typeface="Arial"/>
                <a:cs typeface="Arial"/>
              </a:rPr>
              <a:t>Bond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5843" name="Picture 3" descr="C:\Users\ssgj\Desktop\SK Shyam\Class-10 English Study Materials\Footprints without Feet\The Thief's Story\ani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2943225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summary of the chapter The Thief story class 9th - Brainly.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" name="TextBox 2"/>
          <p:cNvSpPr txBox="1"/>
          <p:nvPr/>
        </p:nvSpPr>
        <p:spPr>
          <a:xfrm>
            <a:off x="2971800" y="304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219200" y="762000"/>
            <a:ext cx="5900974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4000" b="1" spc="1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Main Points of the Story</a:t>
            </a:r>
            <a:endParaRPr sz="40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6880" y="1939417"/>
            <a:ext cx="8574634" cy="2852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340" i="1" spc="10" dirty="0">
                <a:latin typeface="Arial"/>
                <a:cs typeface="Arial"/>
              </a:rPr>
              <a:t>Anil was a young writer. He was living his life very  carelessly.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6880" y="2304901"/>
            <a:ext cx="8962287" cy="2855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340" i="1" spc="10" dirty="0">
                <a:latin typeface="Arial"/>
                <a:cs typeface="Arial"/>
              </a:rPr>
              <a:t>He was writing for the magazines and earning  the money to run</a:t>
            </a:r>
            <a:endParaRPr sz="2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11505" y="2671318"/>
            <a:ext cx="1030833" cy="2852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i="1" spc="10" dirty="0">
                <a:latin typeface="Arial"/>
                <a:cs typeface="Arial"/>
              </a:rPr>
              <a:t>his life.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6880" y="3037077"/>
            <a:ext cx="6871462" cy="2852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340" i="1" spc="10" dirty="0">
                <a:latin typeface="Arial"/>
                <a:cs typeface="Arial"/>
              </a:rPr>
              <a:t>One day Anil was watching the  wrestling match.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6880" y="3402838"/>
            <a:ext cx="7757134" cy="2852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340" i="1" spc="10" dirty="0">
                <a:latin typeface="Arial"/>
                <a:cs typeface="Arial"/>
              </a:rPr>
              <a:t>Hari best knew how to make unknown  person a friend.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6880" y="3768598"/>
            <a:ext cx="9268966" cy="2852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340" i="1" spc="10" dirty="0">
                <a:latin typeface="Arial"/>
                <a:cs typeface="Arial"/>
              </a:rPr>
              <a:t>He used an old formula to flatter the  person. Hari stayed with Anil.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6880" y="4134612"/>
            <a:ext cx="9032441" cy="2852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340" i="1" spc="10" dirty="0">
                <a:latin typeface="Arial"/>
                <a:cs typeface="Arial"/>
              </a:rPr>
              <a:t>Anil promised him that he  would teach him how to write and add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11505" y="4500372"/>
            <a:ext cx="1352093" cy="2852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i="1" spc="10" dirty="0">
                <a:latin typeface="Arial"/>
                <a:cs typeface="Arial"/>
              </a:rPr>
              <a:t>numbers.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6880" y="4866132"/>
            <a:ext cx="6167678" cy="2852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340" i="1" spc="10" dirty="0">
                <a:latin typeface="Arial"/>
                <a:cs typeface="Arial"/>
              </a:rPr>
              <a:t>He also  taught him how to cook tasty food.</a:t>
            </a:r>
            <a:endParaRPr sz="2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6880" y="5231892"/>
            <a:ext cx="8882784" cy="2852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9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340" i="1" spc="10" dirty="0">
                <a:latin typeface="Arial"/>
                <a:cs typeface="Arial"/>
              </a:rPr>
              <a:t>Daily Hari Singh was  going to buy daily needs and had profit of</a:t>
            </a:r>
            <a:endParaRPr sz="2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11505" y="5597376"/>
            <a:ext cx="2281062" cy="2855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i="1" spc="10" dirty="0">
                <a:latin typeface="Arial"/>
                <a:cs typeface="Arial"/>
              </a:rPr>
              <a:t>one rupee daily. 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6880" y="5963717"/>
            <a:ext cx="8383572" cy="2852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5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400" i="1" spc="10" dirty="0">
                <a:latin typeface="Arial"/>
                <a:cs typeface="Arial"/>
              </a:rPr>
              <a:t>Anil knew it but he did not mind it. Both were living together 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11505" y="6329477"/>
            <a:ext cx="1080820" cy="2852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i="1" spc="10" dirty="0">
                <a:latin typeface="Arial"/>
                <a:cs typeface="Arial"/>
              </a:rPr>
              <a:t>happily.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298704" y="1053084"/>
            <a:ext cx="8769096" cy="4751832"/>
          </a:xfrm>
          <a:custGeom>
            <a:avLst/>
            <a:gdLst/>
            <a:ahLst/>
            <a:cxnLst/>
            <a:rect l="l" t="t" r="r" b="b"/>
            <a:pathLst>
              <a:path w="8769096" h="4751832">
                <a:moveTo>
                  <a:pt x="0" y="4751832"/>
                </a:moveTo>
                <a:lnTo>
                  <a:pt x="0" y="0"/>
                </a:lnTo>
                <a:lnTo>
                  <a:pt x="8769096" y="0"/>
                </a:lnTo>
                <a:lnTo>
                  <a:pt x="8769096" y="4751832"/>
                </a:lnTo>
                <a:lnTo>
                  <a:pt x="0" y="4751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1143000" y="914400"/>
            <a:ext cx="5900974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4000" b="1" spc="1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Main Points of the Story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11505" y="1943940"/>
            <a:ext cx="8354115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800" i="1" spc="10" dirty="0">
                <a:latin typeface="Arial"/>
                <a:cs typeface="Arial"/>
              </a:rPr>
              <a:t>One month passed, Hari Singh did not perform his 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85825" y="2370660"/>
            <a:ext cx="1601465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business.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11505" y="2797104"/>
            <a:ext cx="8506729" cy="3326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1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710" i="1" spc="10" dirty="0">
                <a:latin typeface="Arial"/>
                <a:cs typeface="Arial"/>
              </a:rPr>
              <a:t>One day he saw Anil had bought a bundle of  notes.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11505" y="3224354"/>
            <a:ext cx="8609437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800" i="1" spc="10" dirty="0">
                <a:latin typeface="Arial"/>
                <a:cs typeface="Arial"/>
              </a:rPr>
              <a:t>He saw him to put them under the mattress. As Hari 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85825" y="3651074"/>
            <a:ext cx="8060591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saw the bundle of notes, his evil spirit awakened 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85825" y="4077794"/>
            <a:ext cx="7378413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his mind  and he decided to rob Anil that night.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11505" y="4504896"/>
            <a:ext cx="6605012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1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710" i="1" spc="10" dirty="0">
                <a:latin typeface="Arial"/>
                <a:cs typeface="Arial"/>
              </a:rPr>
              <a:t>After taking dinner Anil  slept peacefully.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11505" y="4931616"/>
            <a:ext cx="8826713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1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710" i="1" spc="10" dirty="0">
                <a:latin typeface="Arial"/>
                <a:cs typeface="Arial"/>
              </a:rPr>
              <a:t>Hari could not sleep, he woke up. He crept  to the bed</a:t>
            </a:r>
            <a:endParaRPr sz="27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85825" y="5358285"/>
            <a:ext cx="6529070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and slipped his hand under the mattress.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222504" y="266700"/>
            <a:ext cx="8769096" cy="4320540"/>
          </a:xfrm>
          <a:custGeom>
            <a:avLst/>
            <a:gdLst/>
            <a:ahLst/>
            <a:cxnLst/>
            <a:rect l="l" t="t" r="r" b="b"/>
            <a:pathLst>
              <a:path w="8769096" h="4320540">
                <a:moveTo>
                  <a:pt x="0" y="4320540"/>
                </a:moveTo>
                <a:lnTo>
                  <a:pt x="0" y="0"/>
                </a:lnTo>
                <a:lnTo>
                  <a:pt x="8769096" y="0"/>
                </a:lnTo>
                <a:lnTo>
                  <a:pt x="8769096" y="4320540"/>
                </a:lnTo>
                <a:lnTo>
                  <a:pt x="0" y="4320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235000" y="1156921"/>
            <a:ext cx="7592719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1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710" i="1" spc="10" dirty="0">
                <a:latin typeface="Arial"/>
                <a:cs typeface="Arial"/>
              </a:rPr>
              <a:t>He found the notes and ran away on the road.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35000" y="1583366"/>
            <a:ext cx="8555345" cy="3326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800" i="1" spc="10" dirty="0">
                <a:latin typeface="Arial"/>
                <a:cs typeface="Arial"/>
              </a:rPr>
              <a:t>Hari Singh  made up his mind that he would directly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09625" y="2010615"/>
            <a:ext cx="7189245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go to the railway  station and would catch 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09625" y="2437335"/>
            <a:ext cx="2980642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Lucknow Express.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35000" y="2864055"/>
            <a:ext cx="8184029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800" i="1" spc="10" dirty="0">
                <a:latin typeface="Arial"/>
                <a:cs typeface="Arial"/>
              </a:rPr>
              <a:t>He thought  that Anil would not catch him if he ran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09625" y="3291156"/>
            <a:ext cx="3016764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away from the city.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35000" y="3717876"/>
            <a:ext cx="8142582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800" i="1" spc="10" dirty="0">
                <a:latin typeface="Arial"/>
                <a:cs typeface="Arial"/>
              </a:rPr>
              <a:t>Hari Singh reached the railway station, Lucknow 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09625" y="4144596"/>
            <a:ext cx="4088334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Express was about to go.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219200" y="304800"/>
            <a:ext cx="5900974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4000" b="1" spc="1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Main Points of the Story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222504" y="266700"/>
            <a:ext cx="8616696" cy="4229100"/>
          </a:xfrm>
          <a:custGeom>
            <a:avLst/>
            <a:gdLst/>
            <a:ahLst/>
            <a:cxnLst/>
            <a:rect l="l" t="t" r="r" b="b"/>
            <a:pathLst>
              <a:path w="8616696" h="4229100">
                <a:moveTo>
                  <a:pt x="0" y="4229100"/>
                </a:moveTo>
                <a:lnTo>
                  <a:pt x="0" y="0"/>
                </a:lnTo>
                <a:lnTo>
                  <a:pt x="8616696" y="0"/>
                </a:lnTo>
                <a:lnTo>
                  <a:pt x="8616696" y="4229100"/>
                </a:lnTo>
                <a:lnTo>
                  <a:pt x="0" y="4229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235000" y="1065482"/>
            <a:ext cx="8499186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4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740" i="1" spc="10" dirty="0">
                <a:latin typeface="Arial"/>
                <a:cs typeface="Arial"/>
              </a:rPr>
              <a:t>Suddenly the good spirit called him. The inner voice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09625" y="1491925"/>
            <a:ext cx="6037840" cy="3326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told  him not to betray the faith of Anil.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35000" y="1919176"/>
            <a:ext cx="4341434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7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770" i="1" spc="10" dirty="0">
                <a:latin typeface="Arial"/>
                <a:cs typeface="Arial"/>
              </a:rPr>
              <a:t>The train was moving but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35000" y="2345895"/>
            <a:ext cx="8287142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800" i="1" spc="10" dirty="0">
                <a:latin typeface="Arial"/>
                <a:cs typeface="Arial"/>
              </a:rPr>
              <a:t>Hari did not dare to catch it. He was remembering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09625" y="2772615"/>
            <a:ext cx="8131430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the  innocent face of Anil. When Hari Singh thought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09625" y="3199059"/>
            <a:ext cx="5939454" cy="3326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that what  would Anil think about him.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35000" y="3626436"/>
            <a:ext cx="8434627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7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770" i="1" spc="10" dirty="0">
                <a:latin typeface="Arial"/>
                <a:cs typeface="Arial"/>
              </a:rPr>
              <a:t>Anil would not worry about the  money but he might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09625" y="4053156"/>
            <a:ext cx="6527594" cy="3323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feel bad that a man had broken his  faith.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295400" y="304800"/>
            <a:ext cx="5900974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4000" b="1" spc="1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Main Points of the Story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222504" y="266700"/>
            <a:ext cx="8308848" cy="3797808"/>
          </a:xfrm>
          <a:custGeom>
            <a:avLst/>
            <a:gdLst/>
            <a:ahLst/>
            <a:cxnLst/>
            <a:rect l="l" t="t" r="r" b="b"/>
            <a:pathLst>
              <a:path w="8308848" h="3797808">
                <a:moveTo>
                  <a:pt x="0" y="3797808"/>
                </a:moveTo>
                <a:lnTo>
                  <a:pt x="0" y="0"/>
                </a:lnTo>
                <a:lnTo>
                  <a:pt x="8308848" y="0"/>
                </a:lnTo>
                <a:lnTo>
                  <a:pt x="8308848" y="3797808"/>
                </a:lnTo>
                <a:lnTo>
                  <a:pt x="0" y="3797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235000" y="1065482"/>
            <a:ext cx="7947162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800" i="1" spc="10" dirty="0">
                <a:latin typeface="Arial"/>
                <a:cs typeface="Arial"/>
              </a:rPr>
              <a:t>There was conflict in the mind of Hari Singh. 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09625" y="1491925"/>
            <a:ext cx="7354224" cy="3326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did not  want to loose faith of Anil. Because 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09625" y="1919176"/>
            <a:ext cx="5417928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knew that Anil was a  simple man.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35000" y="2345895"/>
            <a:ext cx="8174170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800" i="1" spc="10" dirty="0">
                <a:latin typeface="Arial"/>
                <a:cs typeface="Arial"/>
              </a:rPr>
              <a:t>Moreover Anil was teaching him how to write  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09625" y="2772615"/>
            <a:ext cx="6588734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add numbers which could change his life.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35000" y="3199059"/>
            <a:ext cx="7331117" cy="3326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1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710" i="1" spc="10" dirty="0">
                <a:latin typeface="Arial"/>
                <a:cs typeface="Arial"/>
              </a:rPr>
              <a:t>He could  become a respected person in the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09625" y="3626436"/>
            <a:ext cx="1259866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society.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43000" y="304800"/>
            <a:ext cx="5900974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4000" b="1" spc="1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Main Points of the Story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222504" y="266700"/>
            <a:ext cx="8769096" cy="4229100"/>
          </a:xfrm>
          <a:custGeom>
            <a:avLst/>
            <a:gdLst/>
            <a:ahLst/>
            <a:cxnLst/>
            <a:rect l="l" t="t" r="r" b="b"/>
            <a:pathLst>
              <a:path w="8769096" h="4229100">
                <a:moveTo>
                  <a:pt x="0" y="4229100"/>
                </a:moveTo>
                <a:lnTo>
                  <a:pt x="0" y="0"/>
                </a:lnTo>
                <a:lnTo>
                  <a:pt x="8769096" y="0"/>
                </a:lnTo>
                <a:lnTo>
                  <a:pt x="8769096" y="4229100"/>
                </a:lnTo>
                <a:lnTo>
                  <a:pt x="0" y="4229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235000" y="1065482"/>
            <a:ext cx="4518349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800" i="1" spc="10" dirty="0">
                <a:latin typeface="Arial"/>
                <a:cs typeface="Arial"/>
              </a:rPr>
              <a:t>He left the railway station.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35000" y="1491925"/>
            <a:ext cx="7649707" cy="3326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1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710" i="1" spc="10" dirty="0">
                <a:latin typeface="Arial"/>
                <a:cs typeface="Arial"/>
              </a:rPr>
              <a:t>He came to the maidan and sat  on the bench.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35000" y="1919176"/>
            <a:ext cx="8020654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0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800" i="1" spc="10" dirty="0">
                <a:latin typeface="Arial"/>
                <a:cs typeface="Arial"/>
              </a:rPr>
              <a:t>Just then heavy rain started. It was the month  of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09625" y="2345895"/>
            <a:ext cx="6016777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November. Chill wind started blowing.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35000" y="2772615"/>
            <a:ext cx="8260260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1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710" i="1" spc="10" dirty="0">
                <a:latin typeface="Arial"/>
                <a:cs typeface="Arial"/>
              </a:rPr>
              <a:t>He felt more  uncomfortable as he had cheated an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09625" y="3199059"/>
            <a:ext cx="2725183" cy="3326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innocent person.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35000" y="3626436"/>
            <a:ext cx="8320156" cy="3323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1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2710" i="1" spc="10" dirty="0">
                <a:latin typeface="Arial"/>
                <a:cs typeface="Arial"/>
              </a:rPr>
              <a:t>His  shirt and pyjamas stuck to his body because it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09625" y="4053156"/>
            <a:ext cx="4083264" cy="33236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>
                <a:latin typeface="Arial"/>
                <a:cs typeface="Arial"/>
              </a:rPr>
              <a:t>were wet  due to the rain.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219200" y="228600"/>
            <a:ext cx="5900974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4000" b="1" spc="1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Main Points of the Story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402336" y="1219200"/>
            <a:ext cx="8339328" cy="4102608"/>
          </a:xfrm>
          <a:custGeom>
            <a:avLst/>
            <a:gdLst/>
            <a:ahLst/>
            <a:cxnLst/>
            <a:rect l="l" t="t" r="r" b="b"/>
            <a:pathLst>
              <a:path w="8339328" h="4102608">
                <a:moveTo>
                  <a:pt x="0" y="4102608"/>
                </a:moveTo>
                <a:lnTo>
                  <a:pt x="0" y="0"/>
                </a:lnTo>
                <a:lnTo>
                  <a:pt x="8339328" y="0"/>
                </a:lnTo>
                <a:lnTo>
                  <a:pt x="8339328" y="4102608"/>
                </a:lnTo>
                <a:lnTo>
                  <a:pt x="0" y="4102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414832" y="1247039"/>
            <a:ext cx="6554491" cy="2385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7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70" i="1" spc="10" dirty="0">
                <a:latin typeface="Arial"/>
                <a:cs typeface="Arial"/>
              </a:rPr>
              <a:t>Then he went to the Clock Tower to save from the rain.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14832" y="1564688"/>
            <a:ext cx="3683549" cy="2382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70" i="1" spc="10" dirty="0">
                <a:latin typeface="Arial"/>
                <a:cs typeface="Arial"/>
              </a:rPr>
              <a:t>He sat there  under the tower.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14832" y="1883204"/>
            <a:ext cx="8223551" cy="2382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70" i="1" spc="10" dirty="0">
                <a:latin typeface="Arial"/>
                <a:cs typeface="Arial"/>
              </a:rPr>
              <a:t>Suddenly he remembered his notes. He searched for it  and found that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689152" y="2188004"/>
            <a:ext cx="2594201" cy="2382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i="1" spc="10" dirty="0">
                <a:latin typeface="Arial"/>
                <a:cs typeface="Arial"/>
              </a:rPr>
              <a:t>all the notes were wet.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14832" y="2504996"/>
            <a:ext cx="7840075" cy="2382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70" i="1" spc="10" dirty="0">
                <a:latin typeface="Arial"/>
                <a:cs typeface="Arial"/>
              </a:rPr>
              <a:t>He reached home and stealthily went into the room where Anil was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89152" y="2809520"/>
            <a:ext cx="1090598" cy="2385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i="1" spc="10" dirty="0">
                <a:latin typeface="Arial"/>
                <a:cs typeface="Arial"/>
              </a:rPr>
              <a:t>sleeping.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14832" y="3445558"/>
            <a:ext cx="7613784" cy="2382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70" i="1" spc="10" dirty="0">
                <a:latin typeface="Arial"/>
                <a:cs typeface="Arial"/>
              </a:rPr>
              <a:t>He crept again and secretly put  back money under the mattress.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14832" y="3762550"/>
            <a:ext cx="7691550" cy="2382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70" i="1" spc="10" dirty="0">
                <a:latin typeface="Arial"/>
                <a:cs typeface="Arial"/>
              </a:rPr>
              <a:t>The next day Anil woke up, prepared  tea for Hari and himself. He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89152" y="4067350"/>
            <a:ext cx="7620789" cy="2382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i="1" spc="10" dirty="0">
                <a:latin typeface="Arial"/>
                <a:cs typeface="Arial"/>
              </a:rPr>
              <a:t>handed over fifty rupees note to Hari and  told him that he would be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689152" y="4371874"/>
            <a:ext cx="2178714" cy="2385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i="1" spc="10" dirty="0">
                <a:latin typeface="Arial"/>
                <a:cs typeface="Arial"/>
              </a:rPr>
              <a:t>regularly paid now.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14832" y="4689396"/>
            <a:ext cx="5799686" cy="2382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70" i="1" spc="10" dirty="0">
                <a:latin typeface="Arial"/>
                <a:cs typeface="Arial"/>
              </a:rPr>
              <a:t>Hari took the note and  found that it was still wet.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14832" y="5007912"/>
            <a:ext cx="6965929" cy="2382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20" spc="10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r>
              <a:rPr sz="1970" i="1" spc="10" dirty="0">
                <a:latin typeface="Arial"/>
                <a:cs typeface="Arial"/>
              </a:rPr>
              <a:t>He understood that Anil knew about the last  night episode.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066800" y="304800"/>
            <a:ext cx="5900974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4000" b="1" spc="1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Main Points of the Story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472440" y="1640459"/>
            <a:ext cx="6768567" cy="214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latin typeface="Arial"/>
                <a:cs typeface="Arial"/>
              </a:rPr>
              <a:t>1.Hari Singh: </a:t>
            </a:r>
            <a:r>
              <a:rPr sz="1800" spc="10" dirty="0">
                <a:latin typeface="Arial"/>
                <a:cs typeface="Arial"/>
              </a:rPr>
              <a:t>Hari Singh is a small-time thief. His real name is not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" y="1914779"/>
            <a:ext cx="6932978" cy="214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Hari Singh, he keeps on changing names to escape from police. His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472440" y="2189099"/>
            <a:ext cx="6678778" cy="2144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Modus operandi is that he earns the trust of people and then robs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72440" y="2463419"/>
            <a:ext cx="6627215" cy="214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them and Ĉees. When he sees Anil, he thinks of robbing him 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72440" y="2737738"/>
            <a:ext cx="7083855" cy="214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hence approaches him and asks for work. Anil, being a simple person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72440" y="3011783"/>
            <a:ext cx="6779933" cy="2147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lets his work and even starts teaching him how to cook. Had Singh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72440" y="3286759"/>
            <a:ext cx="6918807" cy="2144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is delighted when Anil starts teaching him to write as he plans to rob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72440" y="3561080"/>
            <a:ext cx="7068083" cy="214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on a larger scale. Had steals a little money daily when he goes to buy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72440" y="3835400"/>
            <a:ext cx="6032067" cy="2144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the daily groceries, and one day when he gets a chance 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72440" y="4109720"/>
            <a:ext cx="6737299" cy="2144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steals money from Anil and runs away. But at the station, he has 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72440" y="4384040"/>
            <a:ext cx="3439972" cy="21442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change of heart and comes back.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72440" y="4658084"/>
            <a:ext cx="4887576" cy="2147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He is now happy and contented to live with Anil.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533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Characters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8400" y="533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Characters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33400" y="1676400"/>
            <a:ext cx="7924800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400" b="1" spc="10" smtClean="0">
                <a:latin typeface="Arial"/>
                <a:cs typeface="Arial"/>
              </a:rPr>
              <a:t>2. Anil: </a:t>
            </a:r>
            <a:r>
              <a:rPr sz="2400" spc="10" smtClean="0">
                <a:latin typeface="Arial"/>
                <a:cs typeface="Arial"/>
              </a:rPr>
              <a:t>Anil is a kind, simple and easy-going young</a:t>
            </a:r>
            <a:r>
              <a:rPr lang="en-US" sz="2400" spc="10" dirty="0" smtClean="0">
                <a:latin typeface="Arial"/>
                <a:cs typeface="Arial"/>
              </a:rPr>
              <a:t> man. He is tall and lean stature and has interest in sports like wrestling. He is not very rich and cannot afford to employ him as a cook. He has the patience and goodness to not only teach Had to cook but also to read, write and add numbers. Though he knows about </a:t>
            </a:r>
            <a:r>
              <a:rPr lang="en-US" sz="2400" spc="10" dirty="0" err="1" smtClean="0">
                <a:latin typeface="Arial"/>
                <a:cs typeface="Arial"/>
              </a:rPr>
              <a:t>Hari’s</a:t>
            </a:r>
            <a:r>
              <a:rPr lang="en-US" sz="2400" spc="10" dirty="0" smtClean="0">
                <a:latin typeface="Arial"/>
                <a:cs typeface="Arial"/>
              </a:rPr>
              <a:t> stealing of little bits of money from the groceries, he ignores this fact.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spc="10" dirty="0" smtClean="0">
                <a:latin typeface="Arial"/>
                <a:cs typeface="Arial"/>
              </a:rPr>
              <a:t> 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lang="en-US" sz="2400" spc="10" dirty="0" smtClean="0">
                <a:latin typeface="Arial"/>
                <a:cs typeface="Arial"/>
              </a:rPr>
              <a:t> 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46304" y="6391656"/>
            <a:ext cx="8832723" cy="309054"/>
          </a:xfrm>
          <a:custGeom>
            <a:avLst/>
            <a:gdLst/>
            <a:ahLst/>
            <a:cxnLst/>
            <a:rect l="l" t="t" r="r" b="b"/>
            <a:pathLst>
              <a:path w="8832723" h="309054">
                <a:moveTo>
                  <a:pt x="0" y="309054"/>
                </a:moveTo>
                <a:lnTo>
                  <a:pt x="0" y="0"/>
                </a:lnTo>
                <a:lnTo>
                  <a:pt x="8832723" y="0"/>
                </a:lnTo>
                <a:lnTo>
                  <a:pt x="8832723" y="309054"/>
                </a:lnTo>
                <a:lnTo>
                  <a:pt x="0" y="309054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304" y="152400"/>
            <a:ext cx="8844915" cy="6558915"/>
          </a:xfrm>
          <a:custGeom>
            <a:avLst/>
            <a:gdLst/>
            <a:ahLst/>
            <a:cxnLst/>
            <a:rect l="l" t="t" r="r" b="b"/>
            <a:pathLst>
              <a:path w="8844915" h="6558915">
                <a:moveTo>
                  <a:pt x="6096" y="6552819"/>
                </a:moveTo>
                <a:lnTo>
                  <a:pt x="6096" y="6096"/>
                </a:lnTo>
                <a:lnTo>
                  <a:pt x="8838819" y="6096"/>
                </a:lnTo>
                <a:lnTo>
                  <a:pt x="8838819" y="6552819"/>
                </a:lnTo>
                <a:lnTo>
                  <a:pt x="6096" y="6552819"/>
                </a:lnTo>
                <a:close/>
              </a:path>
            </a:pathLst>
          </a:custGeom>
          <a:ln w="12192">
            <a:solidFill>
              <a:srgbClr val="7A97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401421" y="197357"/>
            <a:ext cx="6180218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Ruskin Bond - Biography</a:t>
            </a:r>
            <a:endParaRPr sz="40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45736" y="986028"/>
            <a:ext cx="3809492" cy="1118108"/>
          </a:xfrm>
          <a:custGeom>
            <a:avLst/>
            <a:gdLst/>
            <a:ahLst/>
            <a:cxnLst/>
            <a:rect l="l" t="t" r="r" b="b"/>
            <a:pathLst>
              <a:path w="3809492" h="1118108">
                <a:moveTo>
                  <a:pt x="3623056" y="0"/>
                </a:moveTo>
                <a:lnTo>
                  <a:pt x="0" y="0"/>
                </a:lnTo>
                <a:lnTo>
                  <a:pt x="0" y="1118108"/>
                </a:lnTo>
                <a:lnTo>
                  <a:pt x="3623056" y="1118108"/>
                </a:lnTo>
                <a:lnTo>
                  <a:pt x="3672586" y="1111504"/>
                </a:lnTo>
                <a:lnTo>
                  <a:pt x="3717163" y="1092708"/>
                </a:lnTo>
                <a:lnTo>
                  <a:pt x="3754882" y="1063498"/>
                </a:lnTo>
                <a:lnTo>
                  <a:pt x="3784092" y="1025779"/>
                </a:lnTo>
                <a:lnTo>
                  <a:pt x="3802888" y="981202"/>
                </a:lnTo>
                <a:lnTo>
                  <a:pt x="3809492" y="931672"/>
                </a:lnTo>
                <a:lnTo>
                  <a:pt x="3809492" y="186436"/>
                </a:lnTo>
                <a:lnTo>
                  <a:pt x="3802888" y="136906"/>
                </a:lnTo>
                <a:lnTo>
                  <a:pt x="3784092" y="92329"/>
                </a:lnTo>
                <a:lnTo>
                  <a:pt x="3754882" y="54610"/>
                </a:lnTo>
                <a:lnTo>
                  <a:pt x="3717163" y="25400"/>
                </a:lnTo>
                <a:lnTo>
                  <a:pt x="3672586" y="6604"/>
                </a:lnTo>
                <a:lnTo>
                  <a:pt x="3623056" y="0"/>
                </a:lnTo>
                <a:close/>
              </a:path>
            </a:pathLst>
          </a:custGeom>
          <a:solidFill>
            <a:srgbClr val="EDD2CF">
              <a:alpha val="9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 b="1">
              <a:solidFill>
                <a:srgbClr val="C00000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39640" y="979932"/>
            <a:ext cx="3821684" cy="1130300"/>
          </a:xfrm>
          <a:custGeom>
            <a:avLst/>
            <a:gdLst/>
            <a:ahLst/>
            <a:cxnLst/>
            <a:rect l="l" t="t" r="r" b="b"/>
            <a:pathLst>
              <a:path w="3821684" h="1130300">
                <a:moveTo>
                  <a:pt x="3815588" y="192532"/>
                </a:moveTo>
                <a:lnTo>
                  <a:pt x="3815588" y="937768"/>
                </a:lnTo>
                <a:lnTo>
                  <a:pt x="3808984" y="987298"/>
                </a:lnTo>
                <a:lnTo>
                  <a:pt x="3790188" y="1031875"/>
                </a:lnTo>
                <a:lnTo>
                  <a:pt x="3760978" y="1069594"/>
                </a:lnTo>
                <a:lnTo>
                  <a:pt x="3723259" y="1098804"/>
                </a:lnTo>
                <a:lnTo>
                  <a:pt x="3678682" y="1117600"/>
                </a:lnTo>
                <a:lnTo>
                  <a:pt x="3629152" y="1124204"/>
                </a:lnTo>
                <a:lnTo>
                  <a:pt x="6096" y="1124204"/>
                </a:lnTo>
                <a:lnTo>
                  <a:pt x="6096" y="6096"/>
                </a:lnTo>
                <a:lnTo>
                  <a:pt x="3629152" y="6096"/>
                </a:lnTo>
                <a:lnTo>
                  <a:pt x="3678682" y="12700"/>
                </a:lnTo>
                <a:lnTo>
                  <a:pt x="3723259" y="31496"/>
                </a:lnTo>
                <a:lnTo>
                  <a:pt x="3760978" y="60706"/>
                </a:lnTo>
                <a:lnTo>
                  <a:pt x="3790188" y="98425"/>
                </a:lnTo>
                <a:lnTo>
                  <a:pt x="3808984" y="143002"/>
                </a:lnTo>
                <a:lnTo>
                  <a:pt x="3815588" y="192532"/>
                </a:lnTo>
                <a:close/>
              </a:path>
            </a:pathLst>
          </a:custGeom>
          <a:ln w="12192">
            <a:solidFill>
              <a:srgbClr val="EDD2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4815205" y="1123180"/>
            <a:ext cx="454228" cy="222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Georgia"/>
                <a:cs typeface="Georgia"/>
              </a:rPr>
              <a:t>•  19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216017" y="1135079"/>
            <a:ext cx="178613" cy="1481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Georgia"/>
                <a:cs typeface="Georgia"/>
              </a:rPr>
              <a:t>th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391277" y="1123180"/>
            <a:ext cx="1066648" cy="222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Georgia"/>
                <a:cs typeface="Georgia"/>
              </a:rPr>
              <a:t>May, 1934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815840" y="1383785"/>
            <a:ext cx="2952622" cy="222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latin typeface="Georgia"/>
                <a:cs typeface="Georgia"/>
              </a:rPr>
              <a:t>•  Kasauli, Himachal Pradesh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815840" y="1662677"/>
            <a:ext cx="3544545" cy="222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latin typeface="Georgia"/>
                <a:cs typeface="Georgia"/>
              </a:rPr>
              <a:t>•  Now lives in Landour, Mussoorie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31820" y="908304"/>
            <a:ext cx="1522222" cy="1272159"/>
          </a:xfrm>
          <a:custGeom>
            <a:avLst/>
            <a:gdLst/>
            <a:ahLst/>
            <a:cxnLst/>
            <a:rect l="l" t="t" r="r" b="b"/>
            <a:pathLst>
              <a:path w="1522222" h="1272159">
                <a:moveTo>
                  <a:pt x="1310386" y="0"/>
                </a:moveTo>
                <a:lnTo>
                  <a:pt x="211963" y="0"/>
                </a:lnTo>
                <a:lnTo>
                  <a:pt x="163449" y="5588"/>
                </a:lnTo>
                <a:lnTo>
                  <a:pt x="118745" y="21590"/>
                </a:lnTo>
                <a:lnTo>
                  <a:pt x="79375" y="46609"/>
                </a:lnTo>
                <a:lnTo>
                  <a:pt x="46609" y="79375"/>
                </a:lnTo>
                <a:lnTo>
                  <a:pt x="21590" y="118745"/>
                </a:lnTo>
                <a:lnTo>
                  <a:pt x="5588" y="163449"/>
                </a:lnTo>
                <a:lnTo>
                  <a:pt x="0" y="212090"/>
                </a:lnTo>
                <a:lnTo>
                  <a:pt x="0" y="1060069"/>
                </a:lnTo>
                <a:lnTo>
                  <a:pt x="5588" y="1108710"/>
                </a:lnTo>
                <a:lnTo>
                  <a:pt x="21590" y="1153414"/>
                </a:lnTo>
                <a:lnTo>
                  <a:pt x="46609" y="1192784"/>
                </a:lnTo>
                <a:lnTo>
                  <a:pt x="79375" y="1225550"/>
                </a:lnTo>
                <a:lnTo>
                  <a:pt x="118745" y="1250569"/>
                </a:lnTo>
                <a:lnTo>
                  <a:pt x="163449" y="1266571"/>
                </a:lnTo>
                <a:lnTo>
                  <a:pt x="211963" y="1272159"/>
                </a:lnTo>
                <a:lnTo>
                  <a:pt x="1310386" y="1272159"/>
                </a:lnTo>
                <a:lnTo>
                  <a:pt x="1358900" y="1266571"/>
                </a:lnTo>
                <a:lnTo>
                  <a:pt x="1403477" y="1250569"/>
                </a:lnTo>
                <a:lnTo>
                  <a:pt x="1442847" y="1225550"/>
                </a:lnTo>
                <a:lnTo>
                  <a:pt x="1475613" y="1192784"/>
                </a:lnTo>
                <a:lnTo>
                  <a:pt x="1500632" y="1153414"/>
                </a:lnTo>
                <a:lnTo>
                  <a:pt x="1516634" y="1108710"/>
                </a:lnTo>
                <a:lnTo>
                  <a:pt x="1522222" y="1060069"/>
                </a:lnTo>
                <a:lnTo>
                  <a:pt x="1522222" y="212090"/>
                </a:lnTo>
                <a:lnTo>
                  <a:pt x="1516634" y="163449"/>
                </a:lnTo>
                <a:lnTo>
                  <a:pt x="1500632" y="118745"/>
                </a:lnTo>
                <a:lnTo>
                  <a:pt x="1475613" y="79375"/>
                </a:lnTo>
                <a:lnTo>
                  <a:pt x="1442847" y="46609"/>
                </a:lnTo>
                <a:lnTo>
                  <a:pt x="1403477" y="21590"/>
                </a:lnTo>
                <a:lnTo>
                  <a:pt x="1358900" y="5588"/>
                </a:lnTo>
                <a:lnTo>
                  <a:pt x="1310386" y="0"/>
                </a:lnTo>
                <a:close/>
              </a:path>
            </a:pathLst>
          </a:custGeom>
          <a:solidFill>
            <a:srgbClr val="2A37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3503930" y="1311461"/>
            <a:ext cx="860841" cy="3452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Born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91456" y="2311908"/>
            <a:ext cx="3824859" cy="2107692"/>
          </a:xfrm>
          <a:custGeom>
            <a:avLst/>
            <a:gdLst/>
            <a:ahLst/>
            <a:cxnLst/>
            <a:rect l="l" t="t" r="r" b="b"/>
            <a:pathLst>
              <a:path w="3824859" h="2107692">
                <a:moveTo>
                  <a:pt x="3473704" y="0"/>
                </a:moveTo>
                <a:lnTo>
                  <a:pt x="0" y="0"/>
                </a:lnTo>
                <a:lnTo>
                  <a:pt x="0" y="2107692"/>
                </a:lnTo>
                <a:lnTo>
                  <a:pt x="3473704" y="2107692"/>
                </a:lnTo>
                <a:lnTo>
                  <a:pt x="3521329" y="2104517"/>
                </a:lnTo>
                <a:lnTo>
                  <a:pt x="3567049" y="2095119"/>
                </a:lnTo>
                <a:lnTo>
                  <a:pt x="3610356" y="2080133"/>
                </a:lnTo>
                <a:lnTo>
                  <a:pt x="3650996" y="2059686"/>
                </a:lnTo>
                <a:lnTo>
                  <a:pt x="3688334" y="2034540"/>
                </a:lnTo>
                <a:lnTo>
                  <a:pt x="3721989" y="2004822"/>
                </a:lnTo>
                <a:lnTo>
                  <a:pt x="3751707" y="1971040"/>
                </a:lnTo>
                <a:lnTo>
                  <a:pt x="3776853" y="1933702"/>
                </a:lnTo>
                <a:lnTo>
                  <a:pt x="3797300" y="1893189"/>
                </a:lnTo>
                <a:lnTo>
                  <a:pt x="3812286" y="1849755"/>
                </a:lnTo>
                <a:lnTo>
                  <a:pt x="3821684" y="1804035"/>
                </a:lnTo>
                <a:lnTo>
                  <a:pt x="3824859" y="1756410"/>
                </a:lnTo>
                <a:lnTo>
                  <a:pt x="3824859" y="351282"/>
                </a:lnTo>
                <a:lnTo>
                  <a:pt x="3821684" y="303657"/>
                </a:lnTo>
                <a:lnTo>
                  <a:pt x="3812286" y="257937"/>
                </a:lnTo>
                <a:lnTo>
                  <a:pt x="3797300" y="214503"/>
                </a:lnTo>
                <a:lnTo>
                  <a:pt x="3776853" y="173990"/>
                </a:lnTo>
                <a:lnTo>
                  <a:pt x="3751707" y="136652"/>
                </a:lnTo>
                <a:lnTo>
                  <a:pt x="3721989" y="102870"/>
                </a:lnTo>
                <a:lnTo>
                  <a:pt x="3688334" y="73152"/>
                </a:lnTo>
                <a:lnTo>
                  <a:pt x="3650996" y="48006"/>
                </a:lnTo>
                <a:lnTo>
                  <a:pt x="3610356" y="27559"/>
                </a:lnTo>
                <a:lnTo>
                  <a:pt x="3567049" y="12573"/>
                </a:lnTo>
                <a:lnTo>
                  <a:pt x="3521329" y="3175"/>
                </a:lnTo>
                <a:lnTo>
                  <a:pt x="3473704" y="0"/>
                </a:lnTo>
                <a:close/>
              </a:path>
            </a:pathLst>
          </a:custGeom>
          <a:solidFill>
            <a:srgbClr val="EDD2CF">
              <a:alpha val="9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5360" y="2305812"/>
            <a:ext cx="3837051" cy="2119884"/>
          </a:xfrm>
          <a:custGeom>
            <a:avLst/>
            <a:gdLst/>
            <a:ahLst/>
            <a:cxnLst/>
            <a:rect l="l" t="t" r="r" b="b"/>
            <a:pathLst>
              <a:path w="3837051" h="2119884">
                <a:moveTo>
                  <a:pt x="3830955" y="357378"/>
                </a:moveTo>
                <a:lnTo>
                  <a:pt x="3830955" y="1762506"/>
                </a:lnTo>
                <a:lnTo>
                  <a:pt x="3827780" y="1810131"/>
                </a:lnTo>
                <a:lnTo>
                  <a:pt x="3818382" y="1855851"/>
                </a:lnTo>
                <a:lnTo>
                  <a:pt x="3803396" y="1899285"/>
                </a:lnTo>
                <a:lnTo>
                  <a:pt x="3782949" y="1939798"/>
                </a:lnTo>
                <a:lnTo>
                  <a:pt x="3757803" y="1977136"/>
                </a:lnTo>
                <a:lnTo>
                  <a:pt x="3728085" y="2010918"/>
                </a:lnTo>
                <a:lnTo>
                  <a:pt x="3694430" y="2040636"/>
                </a:lnTo>
                <a:lnTo>
                  <a:pt x="3657092" y="2065782"/>
                </a:lnTo>
                <a:lnTo>
                  <a:pt x="3616452" y="2086229"/>
                </a:lnTo>
                <a:lnTo>
                  <a:pt x="3573145" y="2101215"/>
                </a:lnTo>
                <a:lnTo>
                  <a:pt x="3527425" y="2110613"/>
                </a:lnTo>
                <a:lnTo>
                  <a:pt x="3479800" y="2113788"/>
                </a:lnTo>
                <a:lnTo>
                  <a:pt x="6096" y="2113788"/>
                </a:lnTo>
                <a:lnTo>
                  <a:pt x="6096" y="6096"/>
                </a:lnTo>
                <a:lnTo>
                  <a:pt x="3479800" y="6096"/>
                </a:lnTo>
                <a:lnTo>
                  <a:pt x="3527425" y="9271"/>
                </a:lnTo>
                <a:lnTo>
                  <a:pt x="3573145" y="18669"/>
                </a:lnTo>
                <a:lnTo>
                  <a:pt x="3616452" y="33655"/>
                </a:lnTo>
                <a:lnTo>
                  <a:pt x="3657092" y="54102"/>
                </a:lnTo>
                <a:lnTo>
                  <a:pt x="3694430" y="79248"/>
                </a:lnTo>
                <a:lnTo>
                  <a:pt x="3728085" y="108966"/>
                </a:lnTo>
                <a:lnTo>
                  <a:pt x="3757803" y="142748"/>
                </a:lnTo>
                <a:lnTo>
                  <a:pt x="3782949" y="180086"/>
                </a:lnTo>
                <a:lnTo>
                  <a:pt x="3803396" y="220599"/>
                </a:lnTo>
                <a:lnTo>
                  <a:pt x="3818382" y="264033"/>
                </a:lnTo>
                <a:lnTo>
                  <a:pt x="3827780" y="309753"/>
                </a:lnTo>
                <a:lnTo>
                  <a:pt x="3830955" y="357378"/>
                </a:lnTo>
                <a:close/>
              </a:path>
            </a:pathLst>
          </a:custGeom>
          <a:ln w="12192">
            <a:solidFill>
              <a:srgbClr val="EDD2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4861560" y="2524879"/>
            <a:ext cx="2481860" cy="222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latin typeface="Georgia"/>
                <a:cs typeface="Georgia"/>
              </a:rPr>
              <a:t>•  </a:t>
            </a:r>
            <a:r>
              <a:rPr sz="1740" i="1" spc="10" dirty="0">
                <a:latin typeface="Georgia"/>
                <a:cs typeface="Georgia"/>
              </a:rPr>
              <a:t>The Room on the Roof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861560" y="2808343"/>
            <a:ext cx="2726080" cy="527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Georgia"/>
                <a:cs typeface="Georgia"/>
              </a:rPr>
              <a:t>•  </a:t>
            </a:r>
            <a:r>
              <a:rPr sz="1800" i="1" spc="10" dirty="0">
                <a:latin typeface="Georgia"/>
                <a:cs typeface="Georgia"/>
              </a:rPr>
              <a:t>The Night Train at Deoli</a:t>
            </a:r>
            <a:endParaRPr sz="1800">
              <a:latin typeface="Georgia"/>
              <a:cs typeface="Georgia"/>
            </a:endParaRPr>
          </a:p>
          <a:p>
            <a:pPr marL="0">
              <a:lnSpc>
                <a:spcPct val="100000"/>
              </a:lnSpc>
            </a:pPr>
            <a:r>
              <a:rPr sz="1800" spc="10" dirty="0">
                <a:latin typeface="Georgia"/>
                <a:cs typeface="Georgia"/>
              </a:rPr>
              <a:t>•  </a:t>
            </a:r>
            <a:r>
              <a:rPr sz="1800" i="1" spc="10" dirty="0">
                <a:latin typeface="Georgia"/>
                <a:cs typeface="Georgia"/>
              </a:rPr>
              <a:t>Time Stops at Shamli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861560" y="3349084"/>
            <a:ext cx="3283805" cy="2225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latin typeface="Georgia"/>
                <a:cs typeface="Georgia"/>
              </a:rPr>
              <a:t>•  </a:t>
            </a:r>
            <a:r>
              <a:rPr sz="1740" i="1" spc="10" dirty="0">
                <a:latin typeface="Georgia"/>
                <a:cs typeface="Georgia"/>
              </a:rPr>
              <a:t>Our Trees Still Grow in Dehra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4861560" y="3630161"/>
            <a:ext cx="2371065" cy="2222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40" spc="10" dirty="0">
                <a:latin typeface="Georgia"/>
                <a:cs typeface="Georgia"/>
              </a:rPr>
              <a:t>•  </a:t>
            </a:r>
            <a:r>
              <a:rPr sz="1740" i="1" spc="10" dirty="0">
                <a:latin typeface="Georgia"/>
                <a:cs typeface="Georgia"/>
              </a:rPr>
              <a:t>The Flight of Pigeons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4861560" y="3909052"/>
            <a:ext cx="2142363" cy="2222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Georgia"/>
                <a:cs typeface="Georgia"/>
              </a:rPr>
              <a:t>•  </a:t>
            </a:r>
            <a:r>
              <a:rPr sz="1800" i="1" spc="10" dirty="0">
                <a:latin typeface="Georgia"/>
                <a:cs typeface="Georgia"/>
              </a:rPr>
              <a:t>The Blue Umbrella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31820" y="2359152"/>
            <a:ext cx="1659636" cy="2013077"/>
          </a:xfrm>
          <a:custGeom>
            <a:avLst/>
            <a:gdLst/>
            <a:ahLst/>
            <a:cxnLst/>
            <a:rect l="l" t="t" r="r" b="b"/>
            <a:pathLst>
              <a:path w="1659636" h="2013077">
                <a:moveTo>
                  <a:pt x="1383030" y="0"/>
                </a:moveTo>
                <a:lnTo>
                  <a:pt x="276606" y="0"/>
                </a:lnTo>
                <a:lnTo>
                  <a:pt x="226822" y="4445"/>
                </a:lnTo>
                <a:lnTo>
                  <a:pt x="180086" y="17272"/>
                </a:lnTo>
                <a:lnTo>
                  <a:pt x="136906" y="37719"/>
                </a:lnTo>
                <a:lnTo>
                  <a:pt x="98425" y="65024"/>
                </a:lnTo>
                <a:lnTo>
                  <a:pt x="65024" y="98425"/>
                </a:lnTo>
                <a:lnTo>
                  <a:pt x="37719" y="136906"/>
                </a:lnTo>
                <a:lnTo>
                  <a:pt x="17272" y="180086"/>
                </a:lnTo>
                <a:lnTo>
                  <a:pt x="4445" y="226822"/>
                </a:lnTo>
                <a:lnTo>
                  <a:pt x="0" y="276606"/>
                </a:lnTo>
                <a:lnTo>
                  <a:pt x="0" y="1736471"/>
                </a:lnTo>
                <a:lnTo>
                  <a:pt x="4445" y="1786255"/>
                </a:lnTo>
                <a:lnTo>
                  <a:pt x="17272" y="1832991"/>
                </a:lnTo>
                <a:lnTo>
                  <a:pt x="37719" y="1876171"/>
                </a:lnTo>
                <a:lnTo>
                  <a:pt x="65024" y="1914652"/>
                </a:lnTo>
                <a:lnTo>
                  <a:pt x="98425" y="1948053"/>
                </a:lnTo>
                <a:lnTo>
                  <a:pt x="136906" y="1975358"/>
                </a:lnTo>
                <a:lnTo>
                  <a:pt x="180086" y="1995805"/>
                </a:lnTo>
                <a:lnTo>
                  <a:pt x="226822" y="2008632"/>
                </a:lnTo>
                <a:lnTo>
                  <a:pt x="276606" y="2013077"/>
                </a:lnTo>
                <a:lnTo>
                  <a:pt x="1383030" y="2013077"/>
                </a:lnTo>
                <a:lnTo>
                  <a:pt x="1432814" y="2008632"/>
                </a:lnTo>
                <a:lnTo>
                  <a:pt x="1479550" y="1995805"/>
                </a:lnTo>
                <a:lnTo>
                  <a:pt x="1522730" y="1975358"/>
                </a:lnTo>
                <a:lnTo>
                  <a:pt x="1561211" y="1948053"/>
                </a:lnTo>
                <a:lnTo>
                  <a:pt x="1594612" y="1914652"/>
                </a:lnTo>
                <a:lnTo>
                  <a:pt x="1621917" y="1876171"/>
                </a:lnTo>
                <a:lnTo>
                  <a:pt x="1642364" y="1832991"/>
                </a:lnTo>
                <a:lnTo>
                  <a:pt x="1655191" y="1786255"/>
                </a:lnTo>
                <a:lnTo>
                  <a:pt x="1659636" y="1736471"/>
                </a:lnTo>
                <a:lnTo>
                  <a:pt x="1659636" y="276606"/>
                </a:lnTo>
                <a:lnTo>
                  <a:pt x="1655191" y="226822"/>
                </a:lnTo>
                <a:lnTo>
                  <a:pt x="1642364" y="180086"/>
                </a:lnTo>
                <a:lnTo>
                  <a:pt x="1621917" y="136906"/>
                </a:lnTo>
                <a:lnTo>
                  <a:pt x="1594612" y="98425"/>
                </a:lnTo>
                <a:lnTo>
                  <a:pt x="1561211" y="65024"/>
                </a:lnTo>
                <a:lnTo>
                  <a:pt x="1522730" y="37719"/>
                </a:lnTo>
                <a:lnTo>
                  <a:pt x="1479550" y="17272"/>
                </a:lnTo>
                <a:lnTo>
                  <a:pt x="1432814" y="4445"/>
                </a:lnTo>
                <a:lnTo>
                  <a:pt x="1383030" y="0"/>
                </a:lnTo>
                <a:close/>
              </a:path>
            </a:pathLst>
          </a:custGeom>
          <a:solidFill>
            <a:srgbClr val="2A37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25724" y="2353056"/>
            <a:ext cx="1671827" cy="2025269"/>
          </a:xfrm>
          <a:custGeom>
            <a:avLst/>
            <a:gdLst/>
            <a:ahLst/>
            <a:cxnLst/>
            <a:rect l="l" t="t" r="r" b="b"/>
            <a:pathLst>
              <a:path w="1671827" h="2025269">
                <a:moveTo>
                  <a:pt x="6096" y="282702"/>
                </a:moveTo>
                <a:lnTo>
                  <a:pt x="10541" y="232918"/>
                </a:lnTo>
                <a:lnTo>
                  <a:pt x="23368" y="186182"/>
                </a:lnTo>
                <a:lnTo>
                  <a:pt x="43815" y="143002"/>
                </a:lnTo>
                <a:lnTo>
                  <a:pt x="71120" y="104521"/>
                </a:lnTo>
                <a:lnTo>
                  <a:pt x="104521" y="71120"/>
                </a:lnTo>
                <a:lnTo>
                  <a:pt x="143002" y="43815"/>
                </a:lnTo>
                <a:lnTo>
                  <a:pt x="186182" y="23368"/>
                </a:lnTo>
                <a:lnTo>
                  <a:pt x="232918" y="10541"/>
                </a:lnTo>
                <a:lnTo>
                  <a:pt x="282702" y="6096"/>
                </a:lnTo>
                <a:lnTo>
                  <a:pt x="1389126" y="6096"/>
                </a:lnTo>
                <a:lnTo>
                  <a:pt x="1438910" y="10541"/>
                </a:lnTo>
                <a:lnTo>
                  <a:pt x="1485646" y="23368"/>
                </a:lnTo>
                <a:lnTo>
                  <a:pt x="1528826" y="43815"/>
                </a:lnTo>
                <a:lnTo>
                  <a:pt x="1567307" y="71120"/>
                </a:lnTo>
                <a:lnTo>
                  <a:pt x="1600708" y="104521"/>
                </a:lnTo>
                <a:lnTo>
                  <a:pt x="1628013" y="143002"/>
                </a:lnTo>
                <a:lnTo>
                  <a:pt x="1648460" y="186182"/>
                </a:lnTo>
                <a:lnTo>
                  <a:pt x="1661287" y="232918"/>
                </a:lnTo>
                <a:lnTo>
                  <a:pt x="1665732" y="282702"/>
                </a:lnTo>
                <a:lnTo>
                  <a:pt x="1665732" y="1742567"/>
                </a:lnTo>
                <a:lnTo>
                  <a:pt x="1661287" y="1792351"/>
                </a:lnTo>
                <a:lnTo>
                  <a:pt x="1648460" y="1839087"/>
                </a:lnTo>
                <a:lnTo>
                  <a:pt x="1628013" y="1882267"/>
                </a:lnTo>
                <a:lnTo>
                  <a:pt x="1600708" y="1920748"/>
                </a:lnTo>
                <a:lnTo>
                  <a:pt x="1567307" y="1954149"/>
                </a:lnTo>
                <a:lnTo>
                  <a:pt x="1528826" y="1981454"/>
                </a:lnTo>
                <a:lnTo>
                  <a:pt x="1485646" y="2001901"/>
                </a:lnTo>
                <a:lnTo>
                  <a:pt x="1438910" y="2014728"/>
                </a:lnTo>
                <a:lnTo>
                  <a:pt x="1389126" y="2019173"/>
                </a:lnTo>
                <a:lnTo>
                  <a:pt x="282702" y="2019173"/>
                </a:lnTo>
                <a:lnTo>
                  <a:pt x="232918" y="2014728"/>
                </a:lnTo>
                <a:lnTo>
                  <a:pt x="186182" y="2001901"/>
                </a:lnTo>
                <a:lnTo>
                  <a:pt x="143002" y="1981454"/>
                </a:lnTo>
                <a:lnTo>
                  <a:pt x="104521" y="1954149"/>
                </a:lnTo>
                <a:lnTo>
                  <a:pt x="71120" y="1920748"/>
                </a:lnTo>
                <a:lnTo>
                  <a:pt x="43815" y="1882267"/>
                </a:lnTo>
                <a:lnTo>
                  <a:pt x="23368" y="1839087"/>
                </a:lnTo>
                <a:lnTo>
                  <a:pt x="10541" y="1792351"/>
                </a:lnTo>
                <a:lnTo>
                  <a:pt x="6096" y="1742567"/>
                </a:lnTo>
                <a:lnTo>
                  <a:pt x="6096" y="28270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text 1"/>
          <p:cNvSpPr txBox="1"/>
          <p:nvPr/>
        </p:nvSpPr>
        <p:spPr>
          <a:xfrm>
            <a:off x="3335146" y="2957635"/>
            <a:ext cx="1417172" cy="7737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10" spc="10" dirty="0">
                <a:solidFill>
                  <a:srgbClr val="FFFFFF"/>
                </a:solidFill>
                <a:latin typeface="Georgia"/>
                <a:cs typeface="Georgia"/>
              </a:rPr>
              <a:t>Famous </a:t>
            </a:r>
            <a:endParaRPr sz="2700">
              <a:latin typeface="Georgia"/>
              <a:cs typeface="Georgia"/>
            </a:endParaRPr>
          </a:p>
          <a:p>
            <a:pPr marL="169164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Novel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83836" y="4565904"/>
            <a:ext cx="4108323" cy="1836255"/>
          </a:xfrm>
          <a:custGeom>
            <a:avLst/>
            <a:gdLst/>
            <a:ahLst/>
            <a:cxnLst/>
            <a:rect l="l" t="t" r="r" b="b"/>
            <a:pathLst>
              <a:path w="4108323" h="1836255">
                <a:moveTo>
                  <a:pt x="3802253" y="0"/>
                </a:moveTo>
                <a:lnTo>
                  <a:pt x="0" y="0"/>
                </a:lnTo>
                <a:lnTo>
                  <a:pt x="0" y="1836255"/>
                </a:lnTo>
                <a:lnTo>
                  <a:pt x="3802253" y="1836255"/>
                </a:lnTo>
                <a:lnTo>
                  <a:pt x="3851910" y="1832254"/>
                </a:lnTo>
                <a:lnTo>
                  <a:pt x="3899027" y="1820646"/>
                </a:lnTo>
                <a:lnTo>
                  <a:pt x="3942842" y="1802092"/>
                </a:lnTo>
                <a:lnTo>
                  <a:pt x="3982974" y="1777200"/>
                </a:lnTo>
                <a:lnTo>
                  <a:pt x="4018661" y="1746618"/>
                </a:lnTo>
                <a:lnTo>
                  <a:pt x="4049268" y="1710956"/>
                </a:lnTo>
                <a:lnTo>
                  <a:pt x="4074160" y="1670850"/>
                </a:lnTo>
                <a:lnTo>
                  <a:pt x="4092702" y="1626933"/>
                </a:lnTo>
                <a:lnTo>
                  <a:pt x="4104259" y="1579842"/>
                </a:lnTo>
                <a:lnTo>
                  <a:pt x="4108323" y="1530185"/>
                </a:lnTo>
                <a:lnTo>
                  <a:pt x="4108323" y="305943"/>
                </a:lnTo>
                <a:lnTo>
                  <a:pt x="4104259" y="256286"/>
                </a:lnTo>
                <a:lnTo>
                  <a:pt x="4092702" y="209296"/>
                </a:lnTo>
                <a:lnTo>
                  <a:pt x="4074160" y="165354"/>
                </a:lnTo>
                <a:lnTo>
                  <a:pt x="4049268" y="125222"/>
                </a:lnTo>
                <a:lnTo>
                  <a:pt x="4018661" y="89662"/>
                </a:lnTo>
                <a:lnTo>
                  <a:pt x="3982974" y="59055"/>
                </a:lnTo>
                <a:lnTo>
                  <a:pt x="3942842" y="34163"/>
                </a:lnTo>
                <a:lnTo>
                  <a:pt x="3899027" y="15621"/>
                </a:lnTo>
                <a:lnTo>
                  <a:pt x="3851910" y="4064"/>
                </a:lnTo>
                <a:lnTo>
                  <a:pt x="3802253" y="0"/>
                </a:lnTo>
                <a:close/>
              </a:path>
            </a:pathLst>
          </a:custGeom>
          <a:solidFill>
            <a:srgbClr val="EDD2CF">
              <a:alpha val="90196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7740" y="4559808"/>
            <a:ext cx="4120515" cy="1848447"/>
          </a:xfrm>
          <a:custGeom>
            <a:avLst/>
            <a:gdLst/>
            <a:ahLst/>
            <a:cxnLst/>
            <a:rect l="l" t="t" r="r" b="b"/>
            <a:pathLst>
              <a:path w="4120515" h="1848447">
                <a:moveTo>
                  <a:pt x="4114419" y="312039"/>
                </a:moveTo>
                <a:lnTo>
                  <a:pt x="4114419" y="1536281"/>
                </a:lnTo>
                <a:lnTo>
                  <a:pt x="4110355" y="1585938"/>
                </a:lnTo>
                <a:lnTo>
                  <a:pt x="4098798" y="1633029"/>
                </a:lnTo>
                <a:lnTo>
                  <a:pt x="4080256" y="1676946"/>
                </a:lnTo>
                <a:lnTo>
                  <a:pt x="4055364" y="1717052"/>
                </a:lnTo>
                <a:lnTo>
                  <a:pt x="4024757" y="1752714"/>
                </a:lnTo>
                <a:lnTo>
                  <a:pt x="3989070" y="1783296"/>
                </a:lnTo>
                <a:lnTo>
                  <a:pt x="3948938" y="1808188"/>
                </a:lnTo>
                <a:lnTo>
                  <a:pt x="3905123" y="1826742"/>
                </a:lnTo>
                <a:lnTo>
                  <a:pt x="3858006" y="1838350"/>
                </a:lnTo>
                <a:lnTo>
                  <a:pt x="3808349" y="1842351"/>
                </a:lnTo>
                <a:lnTo>
                  <a:pt x="6096" y="1842351"/>
                </a:lnTo>
                <a:lnTo>
                  <a:pt x="6096" y="6096"/>
                </a:lnTo>
                <a:lnTo>
                  <a:pt x="3808349" y="6096"/>
                </a:lnTo>
                <a:lnTo>
                  <a:pt x="3858006" y="10160"/>
                </a:lnTo>
                <a:lnTo>
                  <a:pt x="3905123" y="21717"/>
                </a:lnTo>
                <a:lnTo>
                  <a:pt x="3948938" y="40259"/>
                </a:lnTo>
                <a:lnTo>
                  <a:pt x="3989070" y="65151"/>
                </a:lnTo>
                <a:lnTo>
                  <a:pt x="4024757" y="95758"/>
                </a:lnTo>
                <a:lnTo>
                  <a:pt x="4055364" y="131318"/>
                </a:lnTo>
                <a:lnTo>
                  <a:pt x="4080256" y="171450"/>
                </a:lnTo>
                <a:lnTo>
                  <a:pt x="4098798" y="215392"/>
                </a:lnTo>
                <a:lnTo>
                  <a:pt x="4110355" y="262382"/>
                </a:lnTo>
                <a:lnTo>
                  <a:pt x="4114419" y="312039"/>
                </a:lnTo>
                <a:close/>
              </a:path>
            </a:pathLst>
          </a:custGeom>
          <a:ln w="12192">
            <a:solidFill>
              <a:srgbClr val="EDD2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text 1"/>
          <p:cNvSpPr txBox="1"/>
          <p:nvPr/>
        </p:nvSpPr>
        <p:spPr>
          <a:xfrm>
            <a:off x="4853686" y="4899638"/>
            <a:ext cx="3879197" cy="72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40" spc="10" dirty="0">
                <a:latin typeface="Georgia"/>
                <a:cs typeface="Georgia"/>
              </a:rPr>
              <a:t>•  1999 : Padma Shri : Children’s Literature</a:t>
            </a:r>
            <a:endParaRPr sz="1500">
              <a:latin typeface="Georgia"/>
              <a:cs typeface="Georgia"/>
            </a:endParaRPr>
          </a:p>
          <a:p>
            <a:pPr marL="0">
              <a:lnSpc>
                <a:spcPct val="100000"/>
              </a:lnSpc>
            </a:pPr>
            <a:r>
              <a:rPr sz="1600" spc="10" dirty="0">
                <a:latin typeface="Georgia"/>
                <a:cs typeface="Georgia"/>
              </a:rPr>
              <a:t>•  1992 : Sahitya Akademi Award : </a:t>
            </a:r>
            <a:r>
              <a:rPr sz="1600" i="1" spc="10" dirty="0">
                <a:latin typeface="Georgia"/>
                <a:cs typeface="Georgia"/>
              </a:rPr>
              <a:t>Our</a:t>
            </a:r>
            <a:endParaRPr sz="1600">
              <a:latin typeface="Georgia"/>
              <a:cs typeface="Georgia"/>
            </a:endParaRPr>
          </a:p>
          <a:p>
            <a:pPr marL="172211">
              <a:lnSpc>
                <a:spcPct val="100000"/>
              </a:lnSpc>
            </a:pPr>
            <a:r>
              <a:rPr sz="1600" i="1" spc="10" dirty="0">
                <a:latin typeface="Georgia"/>
                <a:cs typeface="Georgia"/>
              </a:rPr>
              <a:t>Trees Still Grow in Dehra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2" name="text 1"/>
          <p:cNvSpPr txBox="1"/>
          <p:nvPr/>
        </p:nvSpPr>
        <p:spPr>
          <a:xfrm>
            <a:off x="4853686" y="5599409"/>
            <a:ext cx="3604719" cy="4332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10" spc="10" dirty="0">
                <a:latin typeface="Georgia"/>
                <a:cs typeface="Georgia"/>
              </a:rPr>
              <a:t>•  1957 : John Llewellyn Rhys Memorial </a:t>
            </a:r>
            <a:endParaRPr sz="1500">
              <a:latin typeface="Georgia"/>
              <a:cs typeface="Georgia"/>
            </a:endParaRPr>
          </a:p>
          <a:p>
            <a:pPr marL="172211">
              <a:lnSpc>
                <a:spcPct val="100000"/>
              </a:lnSpc>
            </a:pPr>
            <a:r>
              <a:rPr sz="1600" spc="10" dirty="0">
                <a:latin typeface="Georgia"/>
                <a:cs typeface="Georgia"/>
              </a:rPr>
              <a:t>Prize : </a:t>
            </a:r>
            <a:r>
              <a:rPr sz="1600" i="1" spc="10" dirty="0">
                <a:latin typeface="Georgia"/>
                <a:cs typeface="Georgia"/>
              </a:rPr>
              <a:t>The Room on the Roof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31820" y="4550664"/>
            <a:ext cx="1651508" cy="1866735"/>
          </a:xfrm>
          <a:custGeom>
            <a:avLst/>
            <a:gdLst/>
            <a:ahLst/>
            <a:cxnLst/>
            <a:rect l="l" t="t" r="r" b="b"/>
            <a:pathLst>
              <a:path w="1651508" h="1866735">
                <a:moveTo>
                  <a:pt x="1376172" y="0"/>
                </a:moveTo>
                <a:lnTo>
                  <a:pt x="275336" y="0"/>
                </a:lnTo>
                <a:lnTo>
                  <a:pt x="225806" y="4445"/>
                </a:lnTo>
                <a:lnTo>
                  <a:pt x="179197" y="17272"/>
                </a:lnTo>
                <a:lnTo>
                  <a:pt x="136398" y="37592"/>
                </a:lnTo>
                <a:lnTo>
                  <a:pt x="97917" y="64770"/>
                </a:lnTo>
                <a:lnTo>
                  <a:pt x="64770" y="97917"/>
                </a:lnTo>
                <a:lnTo>
                  <a:pt x="37592" y="136398"/>
                </a:lnTo>
                <a:lnTo>
                  <a:pt x="17272" y="179324"/>
                </a:lnTo>
                <a:lnTo>
                  <a:pt x="4445" y="225806"/>
                </a:lnTo>
                <a:lnTo>
                  <a:pt x="0" y="275336"/>
                </a:lnTo>
                <a:lnTo>
                  <a:pt x="0" y="1591437"/>
                </a:lnTo>
                <a:lnTo>
                  <a:pt x="4445" y="1640916"/>
                </a:lnTo>
                <a:lnTo>
                  <a:pt x="17272" y="1687500"/>
                </a:lnTo>
                <a:lnTo>
                  <a:pt x="37592" y="1730387"/>
                </a:lnTo>
                <a:lnTo>
                  <a:pt x="64770" y="1768805"/>
                </a:lnTo>
                <a:lnTo>
                  <a:pt x="97917" y="1801990"/>
                </a:lnTo>
                <a:lnTo>
                  <a:pt x="136398" y="1829143"/>
                </a:lnTo>
                <a:lnTo>
                  <a:pt x="179197" y="1849513"/>
                </a:lnTo>
                <a:lnTo>
                  <a:pt x="225806" y="1862302"/>
                </a:lnTo>
                <a:lnTo>
                  <a:pt x="275336" y="1866735"/>
                </a:lnTo>
                <a:lnTo>
                  <a:pt x="1376172" y="1866735"/>
                </a:lnTo>
                <a:lnTo>
                  <a:pt x="1425702" y="1862302"/>
                </a:lnTo>
                <a:lnTo>
                  <a:pt x="1472311" y="1849513"/>
                </a:lnTo>
                <a:lnTo>
                  <a:pt x="1515237" y="1829143"/>
                </a:lnTo>
                <a:lnTo>
                  <a:pt x="1553591" y="1801990"/>
                </a:lnTo>
                <a:lnTo>
                  <a:pt x="1586738" y="1768805"/>
                </a:lnTo>
                <a:lnTo>
                  <a:pt x="1613916" y="1730387"/>
                </a:lnTo>
                <a:lnTo>
                  <a:pt x="1634236" y="1687500"/>
                </a:lnTo>
                <a:lnTo>
                  <a:pt x="1647063" y="1640916"/>
                </a:lnTo>
                <a:lnTo>
                  <a:pt x="1651508" y="1591437"/>
                </a:lnTo>
                <a:lnTo>
                  <a:pt x="1651508" y="275336"/>
                </a:lnTo>
                <a:lnTo>
                  <a:pt x="1647063" y="225806"/>
                </a:lnTo>
                <a:lnTo>
                  <a:pt x="1634236" y="179324"/>
                </a:lnTo>
                <a:lnTo>
                  <a:pt x="1613916" y="136398"/>
                </a:lnTo>
                <a:lnTo>
                  <a:pt x="1586738" y="97917"/>
                </a:lnTo>
                <a:lnTo>
                  <a:pt x="1553591" y="64770"/>
                </a:lnTo>
                <a:lnTo>
                  <a:pt x="1515237" y="37592"/>
                </a:lnTo>
                <a:lnTo>
                  <a:pt x="1472311" y="17272"/>
                </a:lnTo>
                <a:lnTo>
                  <a:pt x="1425702" y="4445"/>
                </a:lnTo>
                <a:lnTo>
                  <a:pt x="1376172" y="0"/>
                </a:lnTo>
                <a:close/>
              </a:path>
            </a:pathLst>
          </a:custGeom>
          <a:solidFill>
            <a:srgbClr val="2A37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5724" y="4544568"/>
            <a:ext cx="1663700" cy="1878927"/>
          </a:xfrm>
          <a:custGeom>
            <a:avLst/>
            <a:gdLst/>
            <a:ahLst/>
            <a:cxnLst/>
            <a:rect l="l" t="t" r="r" b="b"/>
            <a:pathLst>
              <a:path w="1663700" h="1878927">
                <a:moveTo>
                  <a:pt x="6096" y="281432"/>
                </a:moveTo>
                <a:lnTo>
                  <a:pt x="10541" y="231902"/>
                </a:lnTo>
                <a:lnTo>
                  <a:pt x="23368" y="185420"/>
                </a:lnTo>
                <a:lnTo>
                  <a:pt x="43688" y="142494"/>
                </a:lnTo>
                <a:lnTo>
                  <a:pt x="70866" y="104013"/>
                </a:lnTo>
                <a:lnTo>
                  <a:pt x="104013" y="70866"/>
                </a:lnTo>
                <a:lnTo>
                  <a:pt x="142494" y="43688"/>
                </a:lnTo>
                <a:lnTo>
                  <a:pt x="185293" y="23368"/>
                </a:lnTo>
                <a:lnTo>
                  <a:pt x="231902" y="10541"/>
                </a:lnTo>
                <a:lnTo>
                  <a:pt x="281432" y="6096"/>
                </a:lnTo>
                <a:lnTo>
                  <a:pt x="1382268" y="6096"/>
                </a:lnTo>
                <a:lnTo>
                  <a:pt x="1431798" y="10541"/>
                </a:lnTo>
                <a:lnTo>
                  <a:pt x="1478407" y="23368"/>
                </a:lnTo>
                <a:lnTo>
                  <a:pt x="1521333" y="43688"/>
                </a:lnTo>
                <a:lnTo>
                  <a:pt x="1559687" y="70866"/>
                </a:lnTo>
                <a:lnTo>
                  <a:pt x="1592834" y="104013"/>
                </a:lnTo>
                <a:lnTo>
                  <a:pt x="1620012" y="142494"/>
                </a:lnTo>
                <a:lnTo>
                  <a:pt x="1640332" y="185420"/>
                </a:lnTo>
                <a:lnTo>
                  <a:pt x="1653159" y="231902"/>
                </a:lnTo>
                <a:lnTo>
                  <a:pt x="1657604" y="281432"/>
                </a:lnTo>
                <a:lnTo>
                  <a:pt x="1657604" y="1597533"/>
                </a:lnTo>
                <a:lnTo>
                  <a:pt x="1653159" y="1647012"/>
                </a:lnTo>
                <a:lnTo>
                  <a:pt x="1640332" y="1693596"/>
                </a:lnTo>
                <a:lnTo>
                  <a:pt x="1620012" y="1736483"/>
                </a:lnTo>
                <a:lnTo>
                  <a:pt x="1592834" y="1774901"/>
                </a:lnTo>
                <a:lnTo>
                  <a:pt x="1559687" y="1808086"/>
                </a:lnTo>
                <a:lnTo>
                  <a:pt x="1521333" y="1835239"/>
                </a:lnTo>
                <a:lnTo>
                  <a:pt x="1478407" y="1855609"/>
                </a:lnTo>
                <a:lnTo>
                  <a:pt x="1431798" y="1868398"/>
                </a:lnTo>
                <a:lnTo>
                  <a:pt x="1382268" y="1872831"/>
                </a:lnTo>
                <a:lnTo>
                  <a:pt x="281432" y="1872831"/>
                </a:lnTo>
                <a:lnTo>
                  <a:pt x="231902" y="1868398"/>
                </a:lnTo>
                <a:lnTo>
                  <a:pt x="185293" y="1855609"/>
                </a:lnTo>
                <a:lnTo>
                  <a:pt x="142494" y="1835239"/>
                </a:lnTo>
                <a:lnTo>
                  <a:pt x="104013" y="1808086"/>
                </a:lnTo>
                <a:lnTo>
                  <a:pt x="70866" y="1774901"/>
                </a:lnTo>
                <a:lnTo>
                  <a:pt x="43688" y="1736483"/>
                </a:lnTo>
                <a:lnTo>
                  <a:pt x="23368" y="1693596"/>
                </a:lnTo>
                <a:lnTo>
                  <a:pt x="10541" y="1647012"/>
                </a:lnTo>
                <a:lnTo>
                  <a:pt x="6096" y="1597533"/>
                </a:lnTo>
                <a:lnTo>
                  <a:pt x="6096" y="28143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text 1"/>
          <p:cNvSpPr txBox="1"/>
          <p:nvPr/>
        </p:nvSpPr>
        <p:spPr>
          <a:xfrm>
            <a:off x="3366770" y="5253160"/>
            <a:ext cx="1265903" cy="3452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Awards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2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" y="1342644"/>
            <a:ext cx="2400300" cy="3211068"/>
          </a:xfrm>
          <a:prstGeom prst="rect">
            <a:avLst/>
          </a:prstGeom>
        </p:spPr>
      </p:pic>
      <p:pic>
        <p:nvPicPr>
          <p:cNvPr id="3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715512"/>
            <a:ext cx="2420112" cy="2656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sgj\Desktop\SK Shyam\Class-10 English Study Materials\Footprints without Feet\The Thief's Story\Theme 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455799" y="276649"/>
            <a:ext cx="3773469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Style of Writing</a:t>
            </a:r>
            <a:endParaRPr sz="40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8392" y="2012368"/>
            <a:ext cx="1054608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2700" spc="10" dirty="0" smtClean="0">
                <a:latin typeface="Georgia"/>
                <a:cs typeface="Georgia"/>
              </a:rPr>
              <a:t>     </a:t>
            </a:r>
            <a:r>
              <a:rPr sz="2700" spc="10" smtClean="0">
                <a:latin typeface="Georgia"/>
                <a:cs typeface="Georgia"/>
              </a:rPr>
              <a:t>He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93012" y="2012368"/>
            <a:ext cx="603161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has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896110" y="2012368"/>
            <a:ext cx="1307478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stressed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405251" y="2012368"/>
            <a:ext cx="871309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more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479671" y="2012368"/>
            <a:ext cx="468858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on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150485" y="2012368"/>
            <a:ext cx="566127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the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920105" y="2012368"/>
            <a:ext cx="787985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local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62712" y="2423568"/>
            <a:ext cx="1892602" cy="3336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elements of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481326" y="2423568"/>
            <a:ext cx="4226805" cy="3336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Himalayas in his writings.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62712" y="2835708"/>
            <a:ext cx="6343663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His writing style is  distinct in a way that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62712" y="3247189"/>
            <a:ext cx="3676713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it tries to make reader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257167" y="3247189"/>
            <a:ext cx="2451570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understand the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62712" y="3658669"/>
            <a:ext cx="1587284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landscape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385314" y="3658669"/>
            <a:ext cx="654939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and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3478403" y="3658669"/>
            <a:ext cx="1500873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character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415661" y="3658669"/>
            <a:ext cx="1292047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through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62712" y="4070403"/>
            <a:ext cx="5285791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carefully mastered words. Replete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5955157" y="4070403"/>
            <a:ext cx="752322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with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362712" y="4481883"/>
            <a:ext cx="6346901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unassuming  humour and quiet wisdom,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362712" y="4893363"/>
            <a:ext cx="3686619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his  stories  manifest  a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411091" y="4893363"/>
            <a:ext cx="2299589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deep  love  for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362712" y="5304843"/>
            <a:ext cx="3150705" cy="3333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700" spc="10" dirty="0">
                <a:latin typeface="Georgia"/>
                <a:cs typeface="Georgia"/>
              </a:rPr>
              <a:t>nature and children.</a:t>
            </a:r>
            <a:endParaRPr sz="2700">
              <a:latin typeface="Georgia"/>
              <a:cs typeface="Georgia"/>
            </a:endParaRPr>
          </a:p>
        </p:txBody>
      </p:sp>
      <p:pic>
        <p:nvPicPr>
          <p:cNvPr id="3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1905000"/>
            <a:ext cx="2229612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447800" y="304800"/>
            <a:ext cx="3124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4000" b="1" spc="10" dirty="0" smtClean="0">
                <a:solidFill>
                  <a:srgbClr val="C00000"/>
                </a:solidFill>
                <a:latin typeface="Trebuchet MS"/>
                <a:cs typeface="Trebuchet MS"/>
              </a:rPr>
              <a:t>  </a:t>
            </a:r>
            <a:r>
              <a:rPr sz="4000" b="1" spc="10" smtClean="0">
                <a:solidFill>
                  <a:srgbClr val="C00000"/>
                </a:solidFill>
                <a:latin typeface="Trebuchet MS"/>
                <a:cs typeface="Trebuchet MS"/>
              </a:rPr>
              <a:t>Occupation</a:t>
            </a:r>
            <a:endParaRPr sz="4000" b="1">
              <a:solidFill>
                <a:srgbClr val="C00000"/>
              </a:solidFill>
              <a:latin typeface="Trebuchet MS"/>
              <a:cs typeface="Trebuchet MS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16992" y="2047164"/>
            <a:ext cx="3788538" cy="3766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570" spc="10" dirty="0">
                <a:solidFill>
                  <a:srgbClr val="D16248"/>
                </a:solidFill>
                <a:latin typeface="Wingdings 2"/>
                <a:cs typeface="Wingdings 2"/>
              </a:rPr>
              <a:t></a:t>
            </a:r>
            <a:r>
              <a:rPr sz="3020" spc="10" dirty="0">
                <a:latin typeface="Georgia"/>
                <a:cs typeface="Georgia"/>
              </a:rPr>
              <a:t>He has been writing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91312" y="2512644"/>
            <a:ext cx="3677053" cy="3763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50" spc="10" dirty="0">
                <a:latin typeface="Georgia"/>
                <a:cs typeface="Georgia"/>
              </a:rPr>
              <a:t>stories for more than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91312" y="2977464"/>
            <a:ext cx="3372920" cy="3763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50" spc="10" dirty="0">
                <a:latin typeface="Georgia"/>
                <a:cs typeface="Georgia"/>
              </a:rPr>
              <a:t>forty  years. He has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91312" y="3442005"/>
            <a:ext cx="3652104" cy="3766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50" spc="10" dirty="0">
                <a:latin typeface="Georgia"/>
                <a:cs typeface="Georgia"/>
              </a:rPr>
              <a:t>written short stories,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91312" y="3907358"/>
            <a:ext cx="4128559" cy="3763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50" spc="10" dirty="0">
                <a:latin typeface="Georgia"/>
                <a:cs typeface="Georgia"/>
              </a:rPr>
              <a:t>essays,  novels and over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91312" y="4372178"/>
            <a:ext cx="4355825" cy="3763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50" spc="10" dirty="0">
                <a:latin typeface="Georgia"/>
                <a:cs typeface="Georgia"/>
              </a:rPr>
              <a:t>thirty books for children.</a:t>
            </a:r>
            <a:endParaRPr sz="3000">
              <a:latin typeface="Georgia"/>
              <a:cs typeface="Georgia"/>
            </a:endParaRPr>
          </a:p>
        </p:txBody>
      </p:sp>
      <p:pic>
        <p:nvPicPr>
          <p:cNvPr id="3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4584" y="1876044"/>
            <a:ext cx="3151632" cy="3105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03122" y="1237705"/>
            <a:ext cx="7362618" cy="992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13562">
              <a:lnSpc>
                <a:spcPct val="100000"/>
              </a:lnSpc>
            </a:pPr>
            <a:r>
              <a:rPr sz="3200" spc="10" dirty="0">
                <a:solidFill>
                  <a:srgbClr val="C00000"/>
                </a:solidFill>
                <a:latin typeface="Book Antiqua"/>
                <a:cs typeface="Book Antiqua"/>
              </a:rPr>
              <a:t>WHICH VALUE DO YOU THINK</a:t>
            </a:r>
            <a:endParaRPr sz="3200">
              <a:solidFill>
                <a:srgbClr val="C00000"/>
              </a:solidFill>
              <a:latin typeface="Book Antiqua"/>
              <a:cs typeface="Book Antiqua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C00000"/>
                </a:solidFill>
                <a:latin typeface="Book Antiqua"/>
                <a:cs typeface="Book Antiqua"/>
              </a:rPr>
              <a:t>TODAY’S SOCIETY NEED THE MOST?</a:t>
            </a:r>
            <a:endParaRPr sz="3200">
              <a:solidFill>
                <a:srgbClr val="C00000"/>
              </a:solidFill>
              <a:latin typeface="Book Antiqua"/>
              <a:cs typeface="Book Antiqua"/>
            </a:endParaRPr>
          </a:p>
        </p:txBody>
      </p:sp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3124200"/>
            <a:ext cx="5181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508250" y="2330944"/>
            <a:ext cx="4402808" cy="677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b="1" spc="10" dirty="0">
                <a:solidFill>
                  <a:srgbClr val="00B050"/>
                </a:solidFill>
                <a:latin typeface="Book Antiqua"/>
                <a:cs typeface="Book Antiqua"/>
              </a:rPr>
              <a:t>COMPASSION!!</a:t>
            </a:r>
            <a:endParaRPr sz="4400" b="1">
              <a:solidFill>
                <a:srgbClr val="00B050"/>
              </a:solidFill>
              <a:latin typeface="Book Antiqua"/>
              <a:cs typeface="Book Antiqua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724400" y="5513832"/>
            <a:ext cx="3708797" cy="697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130" b="1" i="1" spc="10" dirty="0">
                <a:solidFill>
                  <a:srgbClr val="00B050"/>
                </a:solidFill>
                <a:latin typeface="Calibri"/>
                <a:cs typeface="Calibri"/>
              </a:rPr>
              <a:t>Let’s make a difference in the</a:t>
            </a:r>
            <a:endParaRPr sz="2100" b="1">
              <a:solidFill>
                <a:srgbClr val="00B050"/>
              </a:solidFill>
              <a:latin typeface="Calibri"/>
              <a:cs typeface="Calibri"/>
            </a:endParaRPr>
          </a:p>
          <a:p>
            <a:pPr marL="377952">
              <a:lnSpc>
                <a:spcPct val="100000"/>
              </a:lnSpc>
            </a:pPr>
            <a:r>
              <a:rPr sz="2400" b="1" i="1" spc="10" dirty="0">
                <a:solidFill>
                  <a:srgbClr val="00B050"/>
                </a:solidFill>
                <a:latin typeface="Calibri"/>
                <a:cs typeface="Calibri"/>
              </a:rPr>
              <a:t>world we are living in…</a:t>
            </a:r>
            <a:endParaRPr sz="2400" b="1">
              <a:solidFill>
                <a:srgbClr val="00B050"/>
              </a:solidFill>
              <a:latin typeface="Calibri"/>
              <a:cs typeface="Calibri"/>
            </a:endParaRPr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0"/>
            <a:ext cx="3962400" cy="1828800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505200" cy="1905000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2971800"/>
            <a:ext cx="2124456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239926" y="785966"/>
            <a:ext cx="4135748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C00000"/>
                </a:solidFill>
                <a:latin typeface="Book Antiqua"/>
                <a:cs typeface="Book Antiqua"/>
              </a:rPr>
              <a:t>Someone in need…?!?!</a:t>
            </a:r>
            <a:endParaRPr sz="3200">
              <a:solidFill>
                <a:srgbClr val="C00000"/>
              </a:solidFill>
              <a:latin typeface="Book Antiqua"/>
              <a:cs typeface="Book Antiqua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072004" y="3065438"/>
            <a:ext cx="2797561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spc="10" dirty="0">
                <a:solidFill>
                  <a:srgbClr val="C00000"/>
                </a:solidFill>
                <a:latin typeface="Book Antiqua"/>
                <a:cs typeface="Book Antiqua"/>
              </a:rPr>
              <a:t>IS HE A STRANGER… ?</a:t>
            </a:r>
            <a:endParaRPr sz="1900">
              <a:solidFill>
                <a:srgbClr val="C00000"/>
              </a:solidFill>
              <a:latin typeface="Book Antiqua"/>
              <a:cs typeface="Book Antiqua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282442" y="4101476"/>
            <a:ext cx="3760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solidFill>
                  <a:srgbClr val="002060"/>
                </a:solidFill>
                <a:latin typeface="Book Antiqua"/>
                <a:cs typeface="Book Antiqua"/>
              </a:rPr>
              <a:t>OR</a:t>
            </a:r>
            <a:endParaRPr sz="2000">
              <a:solidFill>
                <a:srgbClr val="002060"/>
              </a:solidFill>
              <a:latin typeface="Book Antiqua"/>
              <a:cs typeface="Book Antiqu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05358" y="5199419"/>
            <a:ext cx="5431615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pc="10" dirty="0">
                <a:solidFill>
                  <a:srgbClr val="002060"/>
                </a:solidFill>
                <a:latin typeface="Book Antiqua"/>
                <a:cs typeface="Book Antiqua"/>
              </a:rPr>
              <a:t>SOMEONE LIKE ME..BUT IN AN UNFORTUNATE</a:t>
            </a:r>
            <a:endParaRPr>
              <a:solidFill>
                <a:srgbClr val="002060"/>
              </a:solidFill>
              <a:latin typeface="Book Antiqua"/>
              <a:cs typeface="Book Antiqua"/>
            </a:endParaRPr>
          </a:p>
          <a:p>
            <a:pPr marL="2249779">
              <a:lnSpc>
                <a:spcPct val="100000"/>
              </a:lnSpc>
            </a:pPr>
            <a:r>
              <a:rPr spc="10" dirty="0">
                <a:solidFill>
                  <a:srgbClr val="002060"/>
                </a:solidFill>
                <a:latin typeface="Book Antiqua"/>
                <a:cs typeface="Book Antiqua"/>
              </a:rPr>
              <a:t>SITUATION</a:t>
            </a:r>
            <a:endParaRPr>
              <a:solidFill>
                <a:srgbClr val="002060"/>
              </a:solidFill>
              <a:latin typeface="Book Antiqua"/>
              <a:cs typeface="Book Antiqua"/>
            </a:endParaRPr>
          </a:p>
        </p:txBody>
      </p:sp>
      <p:pic>
        <p:nvPicPr>
          <p:cNvPr id="1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228600"/>
            <a:ext cx="1952244" cy="1828800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2286000"/>
            <a:ext cx="1543812" cy="1676400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4419600"/>
            <a:ext cx="2191512" cy="2086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701040" y="789838"/>
            <a:ext cx="4668586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000" b="1" spc="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Theme of the Story</a:t>
            </a:r>
            <a:endParaRPr sz="40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8600" y="1540764"/>
            <a:ext cx="8839200" cy="3776472"/>
          </a:xfrm>
          <a:custGeom>
            <a:avLst/>
            <a:gdLst/>
            <a:ahLst/>
            <a:cxnLst/>
            <a:rect l="l" t="t" r="r" b="b"/>
            <a:pathLst>
              <a:path w="8839200" h="3776472">
                <a:moveTo>
                  <a:pt x="0" y="3776472"/>
                </a:moveTo>
                <a:lnTo>
                  <a:pt x="0" y="0"/>
                </a:lnTo>
                <a:lnTo>
                  <a:pt x="8839200" y="0"/>
                </a:lnTo>
                <a:lnTo>
                  <a:pt x="8839200" y="3776472"/>
                </a:lnTo>
                <a:lnTo>
                  <a:pt x="0" y="3776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20040" y="1605104"/>
            <a:ext cx="8204169" cy="3385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1750" spc="10" dirty="0" smtClean="0">
                <a:solidFill>
                  <a:srgbClr val="EB3D9F"/>
                </a:solidFill>
                <a:latin typeface="Wingdings 3"/>
                <a:cs typeface="Arial"/>
              </a:rPr>
              <a:t> </a:t>
            </a:r>
            <a:r>
              <a:rPr sz="2200" spc="10" smtClean="0">
                <a:solidFill>
                  <a:srgbClr val="515151"/>
                </a:solidFill>
                <a:latin typeface="Arial"/>
                <a:cs typeface="Arial"/>
              </a:rPr>
              <a:t>The </a:t>
            </a:r>
            <a:r>
              <a:rPr sz="2200" spc="10" dirty="0">
                <a:solidFill>
                  <a:srgbClr val="515151"/>
                </a:solidFill>
                <a:latin typeface="Arial"/>
                <a:cs typeface="Arial"/>
              </a:rPr>
              <a:t>story deals with basic human values and relationships. It is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62940" y="1940638"/>
            <a:ext cx="8389812" cy="261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515151"/>
                </a:solidFill>
                <a:latin typeface="Arial"/>
                <a:cs typeface="Arial"/>
              </a:rPr>
              <a:t>easier for a thief to rob a greedy man. It is difficult even for a thief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662940" y="2275918"/>
            <a:ext cx="8391372" cy="261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515151"/>
                </a:solidFill>
                <a:latin typeface="Arial"/>
                <a:cs typeface="Arial"/>
              </a:rPr>
              <a:t>to rob a careless and honest person. Hari Singh did steal Anil’s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662940" y="2611199"/>
            <a:ext cx="8389485" cy="261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515151"/>
                </a:solidFill>
                <a:latin typeface="Arial"/>
                <a:cs typeface="Arial"/>
              </a:rPr>
              <a:t>money but he couldn’t run away with it. He had no friends because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662940" y="2946478"/>
            <a:ext cx="8391080" cy="261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515151"/>
                </a:solidFill>
                <a:latin typeface="Arial"/>
                <a:cs typeface="Arial"/>
              </a:rPr>
              <a:t>he regarded them to be trouble than help. The only person 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662940" y="3281483"/>
            <a:ext cx="8389968" cy="2618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515151"/>
                </a:solidFill>
                <a:latin typeface="Arial"/>
                <a:cs typeface="Arial"/>
              </a:rPr>
              <a:t>really knew was the man he had robbed. Moreover, Anil was ready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62940" y="3617292"/>
            <a:ext cx="8388407" cy="261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515151"/>
                </a:solidFill>
                <a:latin typeface="Arial"/>
                <a:cs typeface="Arial"/>
              </a:rPr>
              <a:t>to educate Hari Singh. The thief’s conscience pricked him. 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662940" y="3952573"/>
            <a:ext cx="8389602" cy="261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515151"/>
                </a:solidFill>
                <a:latin typeface="Arial"/>
                <a:cs typeface="Arial"/>
              </a:rPr>
              <a:t>came back to Anil and crept to his bed. He slipped the money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662940" y="4287853"/>
            <a:ext cx="8392030" cy="2616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200" spc="10" dirty="0">
                <a:solidFill>
                  <a:srgbClr val="515151"/>
                </a:solidFill>
                <a:latin typeface="Arial"/>
                <a:cs typeface="Arial"/>
              </a:rPr>
              <a:t>under the mattress from where he had stolen it a few hours ago.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295400" y="685800"/>
            <a:ext cx="2738314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4000" b="1" spc="1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Vocabulary</a:t>
            </a:r>
            <a:endParaRPr sz="40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4400" y="1371600"/>
            <a:ext cx="7696200" cy="5334000"/>
          </a:xfrm>
          <a:custGeom>
            <a:avLst/>
            <a:gdLst/>
            <a:ahLst/>
            <a:cxnLst/>
            <a:rect l="l" t="t" r="r" b="b"/>
            <a:pathLst>
              <a:path w="7696200" h="5334000">
                <a:moveTo>
                  <a:pt x="0" y="5334000"/>
                </a:moveTo>
                <a:lnTo>
                  <a:pt x="0" y="0"/>
                </a:lnTo>
                <a:lnTo>
                  <a:pt x="7696200" y="0"/>
                </a:lnTo>
                <a:lnTo>
                  <a:pt x="7696200" y="5334000"/>
                </a:lnTo>
                <a:lnTo>
                  <a:pt x="0" y="533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1006144" y="1425611"/>
            <a:ext cx="2198090" cy="2151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EB3D9F"/>
                </a:solidFill>
                <a:latin typeface="Wingdings 3"/>
                <a:cs typeface="Wingdings 3"/>
              </a:rPr>
              <a:t></a:t>
            </a:r>
            <a:r>
              <a:rPr sz="1800" b="1" spc="10" dirty="0">
                <a:solidFill>
                  <a:srgbClr val="515151"/>
                </a:solidFill>
                <a:latin typeface="Trebuchet MS"/>
                <a:cs typeface="Trebuchet MS"/>
              </a:rPr>
              <a:t>Trusts = </a:t>
            </a:r>
            <a:r>
              <a:rPr sz="1800" spc="10" dirty="0">
                <a:solidFill>
                  <a:srgbClr val="515151"/>
                </a:solidFill>
                <a:latin typeface="Trebuchet MS"/>
                <a:cs typeface="Trebuchet MS"/>
              </a:rPr>
              <a:t>relies 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06144" y="1826423"/>
            <a:ext cx="2824226" cy="2151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EB3D9F"/>
                </a:solidFill>
                <a:latin typeface="Wingdings 3"/>
                <a:cs typeface="Wingdings 3"/>
              </a:rPr>
              <a:t></a:t>
            </a:r>
            <a:r>
              <a:rPr sz="1800" b="1" spc="10" dirty="0">
                <a:solidFill>
                  <a:srgbClr val="515151"/>
                </a:solidFill>
                <a:latin typeface="Trebuchet MS"/>
                <a:cs typeface="Trebuchet MS"/>
              </a:rPr>
              <a:t>betray = </a:t>
            </a:r>
            <a:r>
              <a:rPr sz="1800" spc="10" dirty="0">
                <a:solidFill>
                  <a:srgbClr val="515151"/>
                </a:solidFill>
                <a:latin typeface="Trebuchet MS"/>
                <a:cs typeface="Trebuchet MS"/>
              </a:rPr>
              <a:t>deceive, dupe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006144" y="2227616"/>
            <a:ext cx="1980311" cy="2151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EB3D9F"/>
                </a:solidFill>
                <a:latin typeface="Wingdings 3"/>
                <a:cs typeface="Wingdings 3"/>
              </a:rPr>
              <a:t></a:t>
            </a:r>
            <a:r>
              <a:rPr sz="1800" b="1" spc="10" dirty="0">
                <a:solidFill>
                  <a:srgbClr val="515151"/>
                </a:solidFill>
                <a:latin typeface="Trebuchet MS"/>
                <a:cs typeface="Trebuchet MS"/>
              </a:rPr>
              <a:t>fairly = </a:t>
            </a:r>
            <a:r>
              <a:rPr sz="1800" spc="10" dirty="0">
                <a:solidFill>
                  <a:srgbClr val="515151"/>
                </a:solidFill>
                <a:latin typeface="Trebuchet MS"/>
                <a:cs typeface="Trebuchet MS"/>
              </a:rPr>
              <a:t>enough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006144" y="2629952"/>
            <a:ext cx="2515006" cy="2151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EB3D9F"/>
                </a:solidFill>
                <a:latin typeface="Wingdings 3"/>
                <a:cs typeface="Wingdings 3"/>
              </a:rPr>
              <a:t></a:t>
            </a:r>
            <a:r>
              <a:rPr sz="1800" b="1" spc="10" dirty="0">
                <a:solidFill>
                  <a:srgbClr val="515151"/>
                </a:solidFill>
                <a:latin typeface="Trebuchet MS"/>
                <a:cs typeface="Trebuchet MS"/>
              </a:rPr>
              <a:t>lean =</a:t>
            </a:r>
            <a:r>
              <a:rPr sz="1800" spc="10" dirty="0">
                <a:solidFill>
                  <a:srgbClr val="515151"/>
                </a:solidFill>
                <a:latin typeface="Trebuchet MS"/>
                <a:cs typeface="Trebuchet MS"/>
              </a:rPr>
              <a:t>weak and thin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06144" y="3030763"/>
            <a:ext cx="2503805" cy="2151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EB3D9F"/>
                </a:solidFill>
                <a:latin typeface="Wingdings 3"/>
                <a:cs typeface="Wingdings 3"/>
              </a:rPr>
              <a:t></a:t>
            </a:r>
            <a:r>
              <a:rPr sz="1800" b="1" spc="10" dirty="0">
                <a:solidFill>
                  <a:srgbClr val="515151"/>
                </a:solidFill>
                <a:latin typeface="Trebuchet MS"/>
                <a:cs typeface="Trebuchet MS"/>
              </a:rPr>
              <a:t>purpose = </a:t>
            </a:r>
            <a:r>
              <a:rPr sz="1800" spc="10" dirty="0">
                <a:solidFill>
                  <a:srgbClr val="515151"/>
                </a:solidFill>
                <a:latin typeface="Trebuchet MS"/>
                <a:cs typeface="Trebuchet MS"/>
              </a:rPr>
              <a:t>objective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006144" y="3431575"/>
            <a:ext cx="3759733" cy="2151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EB3D9F"/>
                </a:solidFill>
                <a:latin typeface="Wingdings 3"/>
                <a:cs typeface="Wingdings 3"/>
              </a:rPr>
              <a:t></a:t>
            </a:r>
            <a:r>
              <a:rPr sz="1800" b="1" spc="10" dirty="0">
                <a:solidFill>
                  <a:srgbClr val="515151"/>
                </a:solidFill>
                <a:latin typeface="Trebuchet MS"/>
                <a:cs typeface="Trebuchet MS"/>
              </a:rPr>
              <a:t>wrestler = </a:t>
            </a:r>
            <a:r>
              <a:rPr sz="1800" spc="10" dirty="0">
                <a:solidFill>
                  <a:srgbClr val="515151"/>
                </a:solidFill>
                <a:latin typeface="Trebuchet MS"/>
                <a:cs typeface="Trebuchet MS"/>
              </a:rPr>
              <a:t>to strive by grappling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006144" y="3834165"/>
            <a:ext cx="2397353" cy="2151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EB3D9F"/>
                </a:solidFill>
                <a:latin typeface="Wingdings 3"/>
                <a:cs typeface="Wingdings 3"/>
              </a:rPr>
              <a:t></a:t>
            </a:r>
            <a:r>
              <a:rPr sz="1800" b="1" spc="10" dirty="0">
                <a:solidFill>
                  <a:srgbClr val="515151"/>
                </a:solidFill>
                <a:latin typeface="Trebuchet MS"/>
                <a:cs typeface="Trebuchet MS"/>
              </a:rPr>
              <a:t>modestly = </a:t>
            </a:r>
            <a:r>
              <a:rPr sz="1800" spc="10" dirty="0">
                <a:solidFill>
                  <a:srgbClr val="515151"/>
                </a:solidFill>
                <a:latin typeface="Trebuchet MS"/>
                <a:cs typeface="Trebuchet MS"/>
              </a:rPr>
              <a:t>humbly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006144" y="4234978"/>
            <a:ext cx="2293340" cy="2151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EB3D9F"/>
                </a:solidFill>
                <a:latin typeface="Wingdings 3"/>
                <a:cs typeface="Wingdings 3"/>
              </a:rPr>
              <a:t></a:t>
            </a:r>
            <a:r>
              <a:rPr sz="1800" b="1" spc="10" dirty="0">
                <a:solidFill>
                  <a:srgbClr val="515151"/>
                </a:solidFill>
                <a:latin typeface="Trebuchet MS"/>
                <a:cs typeface="Trebuchet MS"/>
              </a:rPr>
              <a:t>lied = </a:t>
            </a:r>
            <a:r>
              <a:rPr sz="1800" spc="10" dirty="0">
                <a:solidFill>
                  <a:srgbClr val="515151"/>
                </a:solidFill>
                <a:latin typeface="Trebuchet MS"/>
                <a:cs typeface="Trebuchet MS"/>
              </a:rPr>
              <a:t>to tell a lie 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006144" y="4635790"/>
            <a:ext cx="2365120" cy="2151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EB3D9F"/>
                </a:solidFill>
                <a:latin typeface="Wingdings 3"/>
                <a:cs typeface="Wingdings 3"/>
              </a:rPr>
              <a:t></a:t>
            </a:r>
            <a:r>
              <a:rPr sz="1800" b="1" spc="10" dirty="0">
                <a:solidFill>
                  <a:srgbClr val="515151"/>
                </a:solidFill>
                <a:latin typeface="Trebuchet MS"/>
                <a:cs typeface="Trebuchet MS"/>
              </a:rPr>
              <a:t>grunting = </a:t>
            </a:r>
            <a:r>
              <a:rPr sz="1800" spc="10" dirty="0">
                <a:solidFill>
                  <a:srgbClr val="515151"/>
                </a:solidFill>
                <a:latin typeface="Trebuchet MS"/>
                <a:cs typeface="Trebuchet MS"/>
              </a:rPr>
              <a:t>roaring 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006144" y="5037840"/>
            <a:ext cx="2899367" cy="2154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EB3D9F"/>
                </a:solidFill>
                <a:latin typeface="Wingdings 3"/>
                <a:cs typeface="Wingdings 3"/>
              </a:rPr>
              <a:t></a:t>
            </a:r>
            <a:r>
              <a:rPr sz="1800" b="1" spc="10" dirty="0">
                <a:solidFill>
                  <a:srgbClr val="515151"/>
                </a:solidFill>
                <a:latin typeface="Trebuchet MS"/>
                <a:cs typeface="Trebuchet MS"/>
              </a:rPr>
              <a:t>casually = </a:t>
            </a:r>
            <a:r>
              <a:rPr sz="1800" spc="10" dirty="0">
                <a:solidFill>
                  <a:srgbClr val="515151"/>
                </a:solidFill>
                <a:latin typeface="Trebuchet MS"/>
                <a:cs typeface="Trebuchet MS"/>
              </a:rPr>
              <a:t>purposelessly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006144" y="5439268"/>
            <a:ext cx="2351405" cy="2151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EB3D9F"/>
                </a:solidFill>
                <a:latin typeface="Wingdings 3"/>
                <a:cs typeface="Wingdings 3"/>
              </a:rPr>
              <a:t></a:t>
            </a:r>
            <a:r>
              <a:rPr sz="1800" b="1" spc="10" dirty="0">
                <a:solidFill>
                  <a:srgbClr val="515151"/>
                </a:solidFill>
                <a:latin typeface="Trebuchet MS"/>
                <a:cs typeface="Trebuchet MS"/>
              </a:rPr>
              <a:t>Perhaps= </a:t>
            </a:r>
            <a:r>
              <a:rPr sz="1800" spc="10" dirty="0">
                <a:solidFill>
                  <a:srgbClr val="515151"/>
                </a:solidFill>
                <a:latin typeface="Trebuchet MS"/>
                <a:cs typeface="Trebuchet MS"/>
              </a:rPr>
              <a:t>probably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006144" y="5840080"/>
            <a:ext cx="2218740" cy="2151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EB3D9F"/>
                </a:solidFill>
                <a:latin typeface="Wingdings 3"/>
                <a:cs typeface="Wingdings 3"/>
              </a:rPr>
              <a:t></a:t>
            </a:r>
            <a:r>
              <a:rPr sz="1800" b="1" spc="10" dirty="0">
                <a:solidFill>
                  <a:srgbClr val="515151"/>
                </a:solidFill>
                <a:latin typeface="Trebuchet MS"/>
                <a:cs typeface="Trebuchet MS"/>
              </a:rPr>
              <a:t>Stray= </a:t>
            </a:r>
            <a:r>
              <a:rPr sz="1800" spc="10" dirty="0">
                <a:solidFill>
                  <a:srgbClr val="515151"/>
                </a:solidFill>
                <a:latin typeface="Trebuchet MS"/>
                <a:cs typeface="Trebuchet MS"/>
              </a:rPr>
              <a:t>wandering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006144" y="6242416"/>
            <a:ext cx="2076856" cy="2151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spc="10" dirty="0">
                <a:solidFill>
                  <a:srgbClr val="EB3D9F"/>
                </a:solidFill>
                <a:latin typeface="Wingdings 3"/>
                <a:cs typeface="Wingdings 3"/>
              </a:rPr>
              <a:t></a:t>
            </a:r>
            <a:r>
              <a:rPr sz="1800" b="1" spc="10" dirty="0">
                <a:solidFill>
                  <a:srgbClr val="515151"/>
                </a:solidFill>
                <a:latin typeface="Trebuchet MS"/>
                <a:cs typeface="Trebuchet MS"/>
              </a:rPr>
              <a:t>patted= </a:t>
            </a:r>
            <a:r>
              <a:rPr sz="1800" spc="10" dirty="0">
                <a:solidFill>
                  <a:srgbClr val="515151"/>
                </a:solidFill>
                <a:latin typeface="Trebuchet MS"/>
                <a:cs typeface="Trebuchet MS"/>
              </a:rPr>
              <a:t>stroked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1271</Words>
  <Application>Microsoft Office PowerPoint</Application>
  <PresentationFormat>On-screen Show (4:3)</PresentationFormat>
  <Paragraphs>183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ssgj</dc:creator>
  <cp:lastModifiedBy>ssgj</cp:lastModifiedBy>
  <cp:revision>27</cp:revision>
  <dcterms:created xsi:type="dcterms:W3CDTF">2006-08-16T00:00:00Z</dcterms:created>
  <dcterms:modified xsi:type="dcterms:W3CDTF">2020-05-03T08:32:58Z</dcterms:modified>
</cp:coreProperties>
</file>